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7"/>
  </p:notesMasterIdLst>
  <p:handoutMasterIdLst>
    <p:handoutMasterId r:id="rId28"/>
  </p:handoutMasterIdLst>
  <p:sldIdLst>
    <p:sldId id="325" r:id="rId2"/>
    <p:sldId id="289" r:id="rId3"/>
    <p:sldId id="324" r:id="rId4"/>
    <p:sldId id="328" r:id="rId5"/>
    <p:sldId id="330" r:id="rId6"/>
    <p:sldId id="331" r:id="rId7"/>
    <p:sldId id="332" r:id="rId8"/>
    <p:sldId id="293" r:id="rId9"/>
    <p:sldId id="322" r:id="rId10"/>
    <p:sldId id="323" r:id="rId11"/>
    <p:sldId id="327" r:id="rId12"/>
    <p:sldId id="321" r:id="rId13"/>
    <p:sldId id="308" r:id="rId14"/>
    <p:sldId id="309" r:id="rId15"/>
    <p:sldId id="310" r:id="rId16"/>
    <p:sldId id="311" r:id="rId17"/>
    <p:sldId id="316" r:id="rId18"/>
    <p:sldId id="312" r:id="rId19"/>
    <p:sldId id="313" r:id="rId20"/>
    <p:sldId id="315" r:id="rId21"/>
    <p:sldId id="314" r:id="rId22"/>
    <p:sldId id="318" r:id="rId23"/>
    <p:sldId id="317" r:id="rId24"/>
    <p:sldId id="320" r:id="rId25"/>
    <p:sldId id="304" r:id="rId26"/>
  </p:sldIdLst>
  <p:sldSz cx="9144000" cy="6858000" type="screen4x3"/>
  <p:notesSz cx="7099300" cy="10234613"/>
  <p:defaultTextStyle>
    <a:defPPr>
      <a:defRPr lang="de-CH"/>
    </a:defPPr>
    <a:lvl1pPr algn="l" rtl="0" eaLnBrk="0" fontAlgn="base" hangingPunct="0">
      <a:spcBef>
        <a:spcPct val="0"/>
      </a:spcBef>
      <a:spcAft>
        <a:spcPct val="0"/>
      </a:spcAft>
      <a:defRPr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B83"/>
    <a:srgbClr val="F3FFF3"/>
    <a:srgbClr val="EBFFEB"/>
    <a:srgbClr val="F7FFF7"/>
    <a:srgbClr val="CCFFCC"/>
    <a:srgbClr val="FFCC00"/>
    <a:srgbClr val="CCECFF"/>
    <a:srgbClr val="CCCCFF"/>
    <a:srgbClr val="FF6699"/>
    <a:srgbClr val="FFF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601B0-BE9B-42D6-BC08-B06F13ADE728}" v="10" dt="2020-05-05T19:11:56.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86656" autoAdjust="0"/>
  </p:normalViewPr>
  <p:slideViewPr>
    <p:cSldViewPr>
      <p:cViewPr varScale="1">
        <p:scale>
          <a:sx n="57" d="100"/>
          <a:sy n="57" d="100"/>
        </p:scale>
        <p:origin x="1468" y="5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Langlotz" userId="3058c4d4842adca7" providerId="LiveId" clId="{07E601B0-BE9B-42D6-BC08-B06F13ADE728}"/>
    <pc:docChg chg="undo modSld">
      <pc:chgData name="Andreas Langlotz" userId="3058c4d4842adca7" providerId="LiveId" clId="{07E601B0-BE9B-42D6-BC08-B06F13ADE728}" dt="2020-05-05T19:11:56.812" v="45" actId="207"/>
      <pc:docMkLst>
        <pc:docMk/>
      </pc:docMkLst>
      <pc:sldChg chg="modSp">
        <pc:chgData name="Andreas Langlotz" userId="3058c4d4842adca7" providerId="LiveId" clId="{07E601B0-BE9B-42D6-BC08-B06F13ADE728}" dt="2020-05-05T19:10:36.635" v="32" actId="20577"/>
        <pc:sldMkLst>
          <pc:docMk/>
          <pc:sldMk cId="2238143439" sldId="317"/>
        </pc:sldMkLst>
        <pc:spChg chg="mod">
          <ac:chgData name="Andreas Langlotz" userId="3058c4d4842adca7" providerId="LiveId" clId="{07E601B0-BE9B-42D6-BC08-B06F13ADE728}" dt="2020-05-05T19:10:36.635" v="32" actId="20577"/>
          <ac:spMkLst>
            <pc:docMk/>
            <pc:sldMk cId="2238143439" sldId="317"/>
            <ac:spMk id="3" creationId="{00000000-0000-0000-0000-000000000000}"/>
          </ac:spMkLst>
        </pc:spChg>
      </pc:sldChg>
      <pc:sldChg chg="modSp">
        <pc:chgData name="Andreas Langlotz" userId="3058c4d4842adca7" providerId="LiveId" clId="{07E601B0-BE9B-42D6-BC08-B06F13ADE728}" dt="2020-05-05T19:10:10.882" v="31" actId="20577"/>
        <pc:sldMkLst>
          <pc:docMk/>
          <pc:sldMk cId="4245566173" sldId="318"/>
        </pc:sldMkLst>
        <pc:spChg chg="mod">
          <ac:chgData name="Andreas Langlotz" userId="3058c4d4842adca7" providerId="LiveId" clId="{07E601B0-BE9B-42D6-BC08-B06F13ADE728}" dt="2020-05-05T19:10:10.882" v="31" actId="20577"/>
          <ac:spMkLst>
            <pc:docMk/>
            <pc:sldMk cId="4245566173" sldId="318"/>
            <ac:spMk id="3" creationId="{00000000-0000-0000-0000-000000000000}"/>
          </ac:spMkLst>
        </pc:spChg>
      </pc:sldChg>
      <pc:sldChg chg="modSp">
        <pc:chgData name="Andreas Langlotz" userId="3058c4d4842adca7" providerId="LiveId" clId="{07E601B0-BE9B-42D6-BC08-B06F13ADE728}" dt="2020-05-05T19:11:56.812" v="45" actId="207"/>
        <pc:sldMkLst>
          <pc:docMk/>
          <pc:sldMk cId="3702211370" sldId="320"/>
        </pc:sldMkLst>
        <pc:spChg chg="mod">
          <ac:chgData name="Andreas Langlotz" userId="3058c4d4842adca7" providerId="LiveId" clId="{07E601B0-BE9B-42D6-BC08-B06F13ADE728}" dt="2020-05-05T19:11:56.812" v="45" actId="207"/>
          <ac:spMkLst>
            <pc:docMk/>
            <pc:sldMk cId="3702211370" sldId="320"/>
            <ac:spMk id="3" creationId="{00000000-0000-0000-0000-000000000000}"/>
          </ac:spMkLst>
        </pc:spChg>
      </pc:sldChg>
      <pc:sldChg chg="modSp">
        <pc:chgData name="Andreas Langlotz" userId="3058c4d4842adca7" providerId="LiveId" clId="{07E601B0-BE9B-42D6-BC08-B06F13ADE728}" dt="2020-05-05T19:09:06.063" v="28" actId="207"/>
        <pc:sldMkLst>
          <pc:docMk/>
          <pc:sldMk cId="3285892565" sldId="321"/>
        </pc:sldMkLst>
        <pc:spChg chg="mod">
          <ac:chgData name="Andreas Langlotz" userId="3058c4d4842adca7" providerId="LiveId" clId="{07E601B0-BE9B-42D6-BC08-B06F13ADE728}" dt="2020-05-05T19:09:06.063" v="28" actId="207"/>
          <ac:spMkLst>
            <pc:docMk/>
            <pc:sldMk cId="3285892565" sldId="321"/>
            <ac:spMk id="3" creationId="{00000000-0000-0000-0000-000000000000}"/>
          </ac:spMkLst>
        </pc:spChg>
      </pc:sldChg>
      <pc:sldChg chg="modSp">
        <pc:chgData name="Andreas Langlotz" userId="3058c4d4842adca7" providerId="LiveId" clId="{07E601B0-BE9B-42D6-BC08-B06F13ADE728}" dt="2020-05-05T19:05:45.495" v="11" actId="20577"/>
        <pc:sldMkLst>
          <pc:docMk/>
          <pc:sldMk cId="209181506" sldId="322"/>
        </pc:sldMkLst>
        <pc:spChg chg="mod">
          <ac:chgData name="Andreas Langlotz" userId="3058c4d4842adca7" providerId="LiveId" clId="{07E601B0-BE9B-42D6-BC08-B06F13ADE728}" dt="2020-05-05T19:05:45.495" v="11" actId="20577"/>
          <ac:spMkLst>
            <pc:docMk/>
            <pc:sldMk cId="209181506" sldId="322"/>
            <ac:spMk id="3" creationId="{00000000-0000-0000-0000-000000000000}"/>
          </ac:spMkLst>
        </pc:spChg>
      </pc:sldChg>
      <pc:sldChg chg="modSp">
        <pc:chgData name="Andreas Langlotz" userId="3058c4d4842adca7" providerId="LiveId" clId="{07E601B0-BE9B-42D6-BC08-B06F13ADE728}" dt="2020-05-05T19:06:18.034" v="14" actId="207"/>
        <pc:sldMkLst>
          <pc:docMk/>
          <pc:sldMk cId="3093637668" sldId="323"/>
        </pc:sldMkLst>
        <pc:spChg chg="mod">
          <ac:chgData name="Andreas Langlotz" userId="3058c4d4842adca7" providerId="LiveId" clId="{07E601B0-BE9B-42D6-BC08-B06F13ADE728}" dt="2020-05-05T19:06:18.034" v="14" actId="207"/>
          <ac:spMkLst>
            <pc:docMk/>
            <pc:sldMk cId="3093637668" sldId="323"/>
            <ac:spMk id="3" creationId="{00000000-0000-0000-0000-000000000000}"/>
          </ac:spMkLst>
        </pc:spChg>
      </pc:sldChg>
      <pc:sldChg chg="modSp">
        <pc:chgData name="Andreas Langlotz" userId="3058c4d4842adca7" providerId="LiveId" clId="{07E601B0-BE9B-42D6-BC08-B06F13ADE728}" dt="2020-05-05T19:08:05.800" v="17" actId="207"/>
        <pc:sldMkLst>
          <pc:docMk/>
          <pc:sldMk cId="3256430791" sldId="327"/>
        </pc:sldMkLst>
        <pc:spChg chg="mod">
          <ac:chgData name="Andreas Langlotz" userId="3058c4d4842adca7" providerId="LiveId" clId="{07E601B0-BE9B-42D6-BC08-B06F13ADE728}" dt="2020-05-05T19:08:05.800" v="17" actId="207"/>
          <ac:spMkLst>
            <pc:docMk/>
            <pc:sldMk cId="3256430791" sldId="32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21" tIns="47361" rIns="94721" bIns="47361" numCol="1" anchor="t" anchorCtr="0" compatLnSpc="1">
            <a:prstTxWarp prst="textNoShape">
              <a:avLst/>
            </a:prstTxWarp>
          </a:bodyPr>
          <a:lstStyle>
            <a:lvl1pPr defTabSz="947738" eaLnBrk="1" hangingPunct="1">
              <a:defRPr sz="1300" b="0">
                <a:latin typeface="Arial" charset="0"/>
              </a:defRPr>
            </a:lvl1pPr>
          </a:lstStyle>
          <a:p>
            <a:endParaRPr lang="en-US" altLang="de-DE"/>
          </a:p>
        </p:txBody>
      </p:sp>
      <p:sp>
        <p:nvSpPr>
          <p:cNvPr id="93187" name="Rectangle 3"/>
          <p:cNvSpPr>
            <a:spLocks noGrp="1" noChangeArrowheads="1"/>
          </p:cNvSpPr>
          <p:nvPr>
            <p:ph type="dt" sz="quarter"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21" tIns="47361" rIns="94721" bIns="47361" numCol="1" anchor="t" anchorCtr="0" compatLnSpc="1">
            <a:prstTxWarp prst="textNoShape">
              <a:avLst/>
            </a:prstTxWarp>
          </a:bodyPr>
          <a:lstStyle>
            <a:lvl1pPr algn="r" defTabSz="947738" eaLnBrk="1" hangingPunct="1">
              <a:defRPr sz="1300" b="0">
                <a:latin typeface="Arial" charset="0"/>
              </a:defRPr>
            </a:lvl1pPr>
          </a:lstStyle>
          <a:p>
            <a:endParaRPr lang="en-US" altLang="de-DE"/>
          </a:p>
        </p:txBody>
      </p:sp>
      <p:sp>
        <p:nvSpPr>
          <p:cNvPr id="93188" name="Rectangle 4"/>
          <p:cNvSpPr>
            <a:spLocks noGrp="1" noChangeArrowheads="1"/>
          </p:cNvSpPr>
          <p:nvPr>
            <p:ph type="ftr" sz="quarter" idx="2"/>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21" tIns="47361" rIns="94721" bIns="47361" numCol="1" anchor="b" anchorCtr="0" compatLnSpc="1">
            <a:prstTxWarp prst="textNoShape">
              <a:avLst/>
            </a:prstTxWarp>
          </a:bodyPr>
          <a:lstStyle>
            <a:lvl1pPr defTabSz="947738" eaLnBrk="1" hangingPunct="1">
              <a:defRPr sz="1300" b="0">
                <a:latin typeface="Arial" charset="0"/>
              </a:defRPr>
            </a:lvl1pPr>
          </a:lstStyle>
          <a:p>
            <a:endParaRPr lang="en-US" altLang="de-DE"/>
          </a:p>
        </p:txBody>
      </p:sp>
      <p:sp>
        <p:nvSpPr>
          <p:cNvPr id="93189" name="Rectangle 5"/>
          <p:cNvSpPr>
            <a:spLocks noGrp="1" noChangeArrowheads="1"/>
          </p:cNvSpPr>
          <p:nvPr>
            <p:ph type="sldNum" sz="quarter" idx="3"/>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21" tIns="47361" rIns="94721" bIns="47361" numCol="1" anchor="b" anchorCtr="0" compatLnSpc="1">
            <a:prstTxWarp prst="textNoShape">
              <a:avLst/>
            </a:prstTxWarp>
          </a:bodyPr>
          <a:lstStyle>
            <a:lvl1pPr algn="r" defTabSz="947738" eaLnBrk="1" hangingPunct="1">
              <a:defRPr sz="1300" b="0">
                <a:latin typeface="Arial" charset="0"/>
              </a:defRPr>
            </a:lvl1pPr>
          </a:lstStyle>
          <a:p>
            <a:fld id="{7558525C-3E89-432C-BD2D-210B0BE41E85}" type="slidenum">
              <a:rPr lang="en-US" altLang="de-DE"/>
              <a:pPr/>
              <a:t>‹#›</a:t>
            </a:fld>
            <a:endParaRPr lang="en-US" altLang="de-DE"/>
          </a:p>
        </p:txBody>
      </p:sp>
    </p:spTree>
    <p:extLst>
      <p:ext uri="{BB962C8B-B14F-4D97-AF65-F5344CB8AC3E}">
        <p14:creationId xmlns:p14="http://schemas.microsoft.com/office/powerpoint/2010/main" val="242164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21" tIns="47361" rIns="94721" bIns="47361" numCol="1" anchor="t" anchorCtr="0" compatLnSpc="1">
            <a:prstTxWarp prst="textNoShape">
              <a:avLst/>
            </a:prstTxWarp>
          </a:bodyPr>
          <a:lstStyle>
            <a:lvl1pPr defTabSz="947738" eaLnBrk="1" hangingPunct="1">
              <a:defRPr sz="1300" b="0">
                <a:latin typeface="Arial" charset="0"/>
              </a:defRPr>
            </a:lvl1pPr>
          </a:lstStyle>
          <a:p>
            <a:endParaRPr lang="de-CH" altLang="de-DE"/>
          </a:p>
        </p:txBody>
      </p:sp>
      <p:sp>
        <p:nvSpPr>
          <p:cNvPr id="7171"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21" tIns="47361" rIns="94721" bIns="47361" numCol="1" anchor="t" anchorCtr="0" compatLnSpc="1">
            <a:prstTxWarp prst="textNoShape">
              <a:avLst/>
            </a:prstTxWarp>
          </a:bodyPr>
          <a:lstStyle>
            <a:lvl1pPr algn="r" defTabSz="947738" eaLnBrk="1" hangingPunct="1">
              <a:defRPr sz="1300" b="0">
                <a:latin typeface="Arial" charset="0"/>
              </a:defRPr>
            </a:lvl1pPr>
          </a:lstStyle>
          <a:p>
            <a:endParaRPr lang="de-CH" altLang="de-DE"/>
          </a:p>
        </p:txBody>
      </p:sp>
      <p:sp>
        <p:nvSpPr>
          <p:cNvPr id="7172"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11200" y="4860925"/>
            <a:ext cx="56769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21" tIns="47361" rIns="94721" bIns="47361" numCol="1" anchor="t" anchorCtr="0" compatLnSpc="1">
            <a:prstTxWarp prst="textNoShape">
              <a:avLst/>
            </a:prstTxWarp>
          </a:bodyPr>
          <a:lstStyle/>
          <a:p>
            <a:pPr lvl="0"/>
            <a:r>
              <a:rPr lang="de-CH" altLang="de-DE"/>
              <a:t>Textmasterformate durch Klicken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7174"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21" tIns="47361" rIns="94721" bIns="47361" numCol="1" anchor="b" anchorCtr="0" compatLnSpc="1">
            <a:prstTxWarp prst="textNoShape">
              <a:avLst/>
            </a:prstTxWarp>
          </a:bodyPr>
          <a:lstStyle>
            <a:lvl1pPr defTabSz="947738" eaLnBrk="1" hangingPunct="1">
              <a:defRPr sz="1300" b="0">
                <a:latin typeface="Arial" charset="0"/>
              </a:defRPr>
            </a:lvl1pPr>
          </a:lstStyle>
          <a:p>
            <a:endParaRPr lang="de-CH" altLang="de-DE"/>
          </a:p>
        </p:txBody>
      </p:sp>
      <p:sp>
        <p:nvSpPr>
          <p:cNvPr id="7175"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21" tIns="47361" rIns="94721" bIns="47361" numCol="1" anchor="b" anchorCtr="0" compatLnSpc="1">
            <a:prstTxWarp prst="textNoShape">
              <a:avLst/>
            </a:prstTxWarp>
          </a:bodyPr>
          <a:lstStyle>
            <a:lvl1pPr algn="r" defTabSz="947738" eaLnBrk="1" hangingPunct="1">
              <a:defRPr sz="1300" b="0">
                <a:latin typeface="Arial" charset="0"/>
              </a:defRPr>
            </a:lvl1pPr>
          </a:lstStyle>
          <a:p>
            <a:fld id="{CD65F6A5-861F-44AD-9A10-C78FB0A3092F}" type="slidenum">
              <a:rPr lang="de-CH" altLang="de-DE"/>
              <a:pPr/>
              <a:t>‹#›</a:t>
            </a:fld>
            <a:endParaRPr lang="de-CH" altLang="de-DE"/>
          </a:p>
        </p:txBody>
      </p:sp>
    </p:spTree>
    <p:extLst>
      <p:ext uri="{BB962C8B-B14F-4D97-AF65-F5344CB8AC3E}">
        <p14:creationId xmlns:p14="http://schemas.microsoft.com/office/powerpoint/2010/main" val="3666398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charset="0"/>
        <a:ea typeface="+mn-ea"/>
        <a:cs typeface="+mn-cs"/>
      </a:defRPr>
    </a:lvl1pPr>
    <a:lvl2pPr marL="457200" algn="l" rtl="0" fontAlgn="base">
      <a:spcBef>
        <a:spcPct val="30000"/>
      </a:spcBef>
      <a:spcAft>
        <a:spcPct val="0"/>
      </a:spcAft>
      <a:defRPr kern="1200">
        <a:solidFill>
          <a:schemeClr val="tx1"/>
        </a:solidFill>
        <a:latin typeface="Arial" charset="0"/>
        <a:ea typeface="+mn-ea"/>
        <a:cs typeface="+mn-cs"/>
      </a:defRPr>
    </a:lvl2pPr>
    <a:lvl3pPr marL="914400" algn="l" rtl="0" fontAlgn="base">
      <a:spcBef>
        <a:spcPct val="30000"/>
      </a:spcBef>
      <a:spcAft>
        <a:spcPct val="0"/>
      </a:spcAft>
      <a:defRPr kern="1200">
        <a:solidFill>
          <a:schemeClr val="tx1"/>
        </a:solidFill>
        <a:latin typeface="Arial" charset="0"/>
        <a:ea typeface="+mn-ea"/>
        <a:cs typeface="+mn-cs"/>
      </a:defRPr>
    </a:lvl3pPr>
    <a:lvl4pPr marL="1371600" algn="l" rtl="0" fontAlgn="base">
      <a:spcBef>
        <a:spcPct val="30000"/>
      </a:spcBef>
      <a:spcAft>
        <a:spcPct val="0"/>
      </a:spcAft>
      <a:defRPr kern="1200">
        <a:solidFill>
          <a:schemeClr val="tx1"/>
        </a:solidFill>
        <a:latin typeface="Arial" charset="0"/>
        <a:ea typeface="+mn-ea"/>
        <a:cs typeface="+mn-cs"/>
      </a:defRPr>
    </a:lvl4pPr>
    <a:lvl5pPr marL="1828800" algn="l" rtl="0" fontAlgn="base">
      <a:spcBef>
        <a:spcPct val="30000"/>
      </a:spcBef>
      <a:spcAft>
        <a:spcPct val="0"/>
      </a:spcAft>
      <a:defRPr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de-CH" altLang="de-DE" dirty="0">
              <a:latin typeface="Times" pitchFamily="4" charset="0"/>
              <a:ea typeface="ＭＳ Ｐゴシック" pitchFamily="4" charset="-128"/>
            </a:endParaRPr>
          </a:p>
          <a:p>
            <a:endParaRPr lang="de-CH" dirty="0"/>
          </a:p>
        </p:txBody>
      </p:sp>
      <p:sp>
        <p:nvSpPr>
          <p:cNvPr id="4" name="Foliennummernplatzhalter 3"/>
          <p:cNvSpPr>
            <a:spLocks noGrp="1"/>
          </p:cNvSpPr>
          <p:nvPr>
            <p:ph type="sldNum" sz="quarter" idx="10"/>
          </p:nvPr>
        </p:nvSpPr>
        <p:spPr/>
        <p:txBody>
          <a:bodyPr/>
          <a:lstStyle/>
          <a:p>
            <a:fld id="{CD65F6A5-861F-44AD-9A10-C78FB0A3092F}" type="slidenum">
              <a:rPr lang="de-CH" altLang="de-DE" smtClean="0"/>
              <a:pPr/>
              <a:t>1</a:t>
            </a:fld>
            <a:endParaRPr lang="de-CH" altLang="de-DE"/>
          </a:p>
        </p:txBody>
      </p:sp>
    </p:spTree>
    <p:extLst>
      <p:ext uri="{BB962C8B-B14F-4D97-AF65-F5344CB8AC3E}">
        <p14:creationId xmlns:p14="http://schemas.microsoft.com/office/powerpoint/2010/main" val="111161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de-CH" altLang="de-DE" dirty="0">
              <a:latin typeface="Times" pitchFamily="4" charset="0"/>
              <a:ea typeface="ＭＳ Ｐゴシック" pitchFamily="4" charset="-128"/>
            </a:endParaRPr>
          </a:p>
          <a:p>
            <a:endParaRPr lang="de-CH" dirty="0"/>
          </a:p>
        </p:txBody>
      </p:sp>
      <p:sp>
        <p:nvSpPr>
          <p:cNvPr id="4" name="Foliennummernplatzhalter 3"/>
          <p:cNvSpPr>
            <a:spLocks noGrp="1"/>
          </p:cNvSpPr>
          <p:nvPr>
            <p:ph type="sldNum" sz="quarter" idx="10"/>
          </p:nvPr>
        </p:nvSpPr>
        <p:spPr/>
        <p:txBody>
          <a:bodyPr/>
          <a:lstStyle/>
          <a:p>
            <a:fld id="{CD65F6A5-861F-44AD-9A10-C78FB0A3092F}" type="slidenum">
              <a:rPr lang="de-CH" altLang="de-DE" smtClean="0"/>
              <a:pPr/>
              <a:t>2</a:t>
            </a:fld>
            <a:endParaRPr lang="de-CH" altLang="de-DE"/>
          </a:p>
        </p:txBody>
      </p:sp>
    </p:spTree>
    <p:extLst>
      <p:ext uri="{BB962C8B-B14F-4D97-AF65-F5344CB8AC3E}">
        <p14:creationId xmlns:p14="http://schemas.microsoft.com/office/powerpoint/2010/main" val="35585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CD65F6A5-861F-44AD-9A10-C78FB0A3092F}" type="slidenum">
              <a:rPr lang="de-CH" altLang="de-DE" smtClean="0"/>
              <a:pPr/>
              <a:t>8</a:t>
            </a:fld>
            <a:endParaRPr lang="de-CH" altLang="de-DE"/>
          </a:p>
        </p:txBody>
      </p:sp>
    </p:spTree>
    <p:extLst>
      <p:ext uri="{BB962C8B-B14F-4D97-AF65-F5344CB8AC3E}">
        <p14:creationId xmlns:p14="http://schemas.microsoft.com/office/powerpoint/2010/main" val="1501399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5125" name="Rectangle 5"/>
          <p:cNvSpPr>
            <a:spLocks noGrp="1" noChangeArrowheads="1"/>
          </p:cNvSpPr>
          <p:nvPr>
            <p:ph type="ctrTitle" sz="quarter"/>
          </p:nvPr>
        </p:nvSpPr>
        <p:spPr>
          <a:xfrm>
            <a:off x="525463" y="1620838"/>
            <a:ext cx="7772400" cy="1371600"/>
          </a:xfrm>
        </p:spPr>
        <p:txBody>
          <a:bodyPr anchor="b"/>
          <a:lstStyle>
            <a:lvl1pPr>
              <a:defRPr sz="4400"/>
            </a:lvl1pPr>
          </a:lstStyle>
          <a:p>
            <a:pPr lvl="0"/>
            <a:r>
              <a:rPr lang="de-DE" altLang="de-DE" noProof="0"/>
              <a:t>Titelmasterformat durch Klicken bearbeiten</a:t>
            </a:r>
          </a:p>
        </p:txBody>
      </p:sp>
      <p:sp>
        <p:nvSpPr>
          <p:cNvPr id="5126" name="Rectangle 6"/>
          <p:cNvSpPr>
            <a:spLocks noGrp="1" noChangeArrowheads="1"/>
          </p:cNvSpPr>
          <p:nvPr>
            <p:ph type="subTitle" sz="quarter" idx="1"/>
          </p:nvPr>
        </p:nvSpPr>
        <p:spPr>
          <a:xfrm>
            <a:off x="563563" y="4132263"/>
            <a:ext cx="6248400" cy="1038225"/>
          </a:xfrm>
        </p:spPr>
        <p:txBody>
          <a:bodyPr lIns="92075" rIns="92075"/>
          <a:lstStyle>
            <a:lvl1pPr marL="0" indent="0">
              <a:lnSpc>
                <a:spcPct val="70000"/>
              </a:lnSpc>
              <a:buFont typeface="Wingdings" pitchFamily="2" charset="2"/>
              <a:buNone/>
              <a:defRPr sz="2000">
                <a:solidFill>
                  <a:srgbClr val="838B83"/>
                </a:solidFill>
              </a:defRPr>
            </a:lvl1pPr>
          </a:lstStyle>
          <a:p>
            <a:pPr lvl="0"/>
            <a:r>
              <a:rPr lang="de-DE" altLang="de-DE" noProof="0"/>
              <a:t>Formatvorlage des Untertitelmasters durch Klicken bearbeiten</a:t>
            </a:r>
          </a:p>
        </p:txBody>
      </p:sp>
      <p:sp>
        <p:nvSpPr>
          <p:cNvPr id="5127" name="Rectangle 7"/>
          <p:cNvSpPr>
            <a:spLocks noGrp="1" noChangeArrowheads="1"/>
          </p:cNvSpPr>
          <p:nvPr>
            <p:ph type="ftr" sz="quarter" idx="3"/>
          </p:nvPr>
        </p:nvSpPr>
        <p:spPr bwMode="auto">
          <a:xfrm>
            <a:off x="323850" y="6165850"/>
            <a:ext cx="7920038" cy="457200"/>
          </a:xfrm>
          <a:prstGeom prst="rect">
            <a:avLst/>
          </a:prstGeom>
          <a:noFill/>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eaLnBrk="1" hangingPunct="1">
              <a:defRPr sz="1400">
                <a:solidFill>
                  <a:srgbClr val="FF3300"/>
                </a:solidFill>
                <a:latin typeface="+mn-lt"/>
              </a:defRPr>
            </a:lvl1pPr>
          </a:lstStyle>
          <a:p>
            <a:r>
              <a:rPr lang="de-DE" altLang="de-DE"/>
              <a:t>Bildungsraum Nordwestschweiz</a:t>
            </a:r>
          </a:p>
        </p:txBody>
      </p:sp>
      <p:sp>
        <p:nvSpPr>
          <p:cNvPr id="5128" name="Rectangle 8"/>
          <p:cNvSpPr>
            <a:spLocks noGrp="1" noChangeArrowheads="1"/>
          </p:cNvSpPr>
          <p:nvPr>
            <p:ph type="sldNum" sz="quarter" idx="4"/>
          </p:nvPr>
        </p:nvSpPr>
        <p:spPr>
          <a:xfrm>
            <a:off x="7199313" y="6345238"/>
            <a:ext cx="1905000" cy="360362"/>
          </a:xfrm>
        </p:spPr>
        <p:txBody>
          <a:bodyPr/>
          <a:lstStyle>
            <a:lvl2pPr lvl="1">
              <a:defRPr/>
            </a:lvl2pPr>
          </a:lstStyle>
          <a:p>
            <a:pPr lvl="1"/>
            <a:fld id="{CE0D68B1-1ABA-4798-A5BD-6FE147A247A0}" type="slidenum">
              <a:rPr lang="de-DE" altLang="de-DE"/>
              <a:pPr lvl="1"/>
              <a:t>‹#›</a:t>
            </a:fld>
            <a:endParaRPr lang="de-DE" altLang="de-DE"/>
          </a:p>
        </p:txBody>
      </p:sp>
      <p:pic>
        <p:nvPicPr>
          <p:cNvPr id="9228" name="Picture 12" descr="banner_titelfoli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828675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Foliennummernplatzhalter 3"/>
          <p:cNvSpPr>
            <a:spLocks noGrp="1"/>
          </p:cNvSpPr>
          <p:nvPr>
            <p:ph type="sldNum" sz="quarter" idx="10"/>
          </p:nvPr>
        </p:nvSpPr>
        <p:spPr/>
        <p:txBody>
          <a:bodyPr/>
          <a:lstStyle>
            <a:lvl2pPr lvl="1">
              <a:defRPr/>
            </a:lvl2pPr>
          </a:lstStyle>
          <a:p>
            <a:pPr lvl="1"/>
            <a:fld id="{12672E83-BBA7-4D1A-9148-AF35EA99AE00}" type="slidenum">
              <a:rPr lang="de-DE" altLang="de-DE"/>
              <a:pPr lvl="1"/>
              <a:t>‹#›</a:t>
            </a:fld>
            <a:endParaRPr lang="de-DE" altLang="de-DE"/>
          </a:p>
        </p:txBody>
      </p:sp>
    </p:spTree>
    <p:extLst>
      <p:ext uri="{BB962C8B-B14F-4D97-AF65-F5344CB8AC3E}">
        <p14:creationId xmlns:p14="http://schemas.microsoft.com/office/powerpoint/2010/main" val="123088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15125" y="1125538"/>
            <a:ext cx="2105025" cy="5183187"/>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395288" y="1125538"/>
            <a:ext cx="6167437" cy="5183187"/>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Foliennummernplatzhalter 3"/>
          <p:cNvSpPr>
            <a:spLocks noGrp="1"/>
          </p:cNvSpPr>
          <p:nvPr>
            <p:ph type="sldNum" sz="quarter" idx="10"/>
          </p:nvPr>
        </p:nvSpPr>
        <p:spPr/>
        <p:txBody>
          <a:bodyPr/>
          <a:lstStyle>
            <a:lvl2pPr lvl="1">
              <a:defRPr/>
            </a:lvl2pPr>
          </a:lstStyle>
          <a:p>
            <a:pPr lvl="1"/>
            <a:fld id="{32EDC32A-4179-4F9F-AE66-FAEA5351C05D}" type="slidenum">
              <a:rPr lang="de-DE" altLang="de-DE"/>
              <a:pPr lvl="1"/>
              <a:t>‹#›</a:t>
            </a:fld>
            <a:endParaRPr lang="de-DE" altLang="de-DE"/>
          </a:p>
        </p:txBody>
      </p:sp>
    </p:spTree>
    <p:extLst>
      <p:ext uri="{BB962C8B-B14F-4D97-AF65-F5344CB8AC3E}">
        <p14:creationId xmlns:p14="http://schemas.microsoft.com/office/powerpoint/2010/main" val="145986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Foliennummernplatzhalter 3"/>
          <p:cNvSpPr>
            <a:spLocks noGrp="1"/>
          </p:cNvSpPr>
          <p:nvPr>
            <p:ph type="sldNum" sz="quarter" idx="10"/>
          </p:nvPr>
        </p:nvSpPr>
        <p:spPr/>
        <p:txBody>
          <a:bodyPr/>
          <a:lstStyle>
            <a:lvl2pPr lvl="1">
              <a:defRPr/>
            </a:lvl2pPr>
          </a:lstStyle>
          <a:p>
            <a:pPr lvl="1"/>
            <a:fld id="{44B1B2CC-69CC-48A1-8873-999571E6BFBB}" type="slidenum">
              <a:rPr lang="de-DE" altLang="de-DE"/>
              <a:pPr lvl="1"/>
              <a:t>‹#›</a:t>
            </a:fld>
            <a:endParaRPr lang="de-DE" altLang="de-DE"/>
          </a:p>
        </p:txBody>
      </p:sp>
    </p:spTree>
    <p:extLst>
      <p:ext uri="{BB962C8B-B14F-4D97-AF65-F5344CB8AC3E}">
        <p14:creationId xmlns:p14="http://schemas.microsoft.com/office/powerpoint/2010/main" val="33143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Foliennummernplatzhalter 3"/>
          <p:cNvSpPr>
            <a:spLocks noGrp="1"/>
          </p:cNvSpPr>
          <p:nvPr>
            <p:ph type="sldNum" sz="quarter" idx="10"/>
          </p:nvPr>
        </p:nvSpPr>
        <p:spPr/>
        <p:txBody>
          <a:bodyPr/>
          <a:lstStyle>
            <a:lvl2pPr lvl="1">
              <a:defRPr/>
            </a:lvl2pPr>
          </a:lstStyle>
          <a:p>
            <a:pPr lvl="1"/>
            <a:fld id="{DE04E621-A527-4BC5-B997-F53F3FD26486}" type="slidenum">
              <a:rPr lang="de-DE" altLang="de-DE"/>
              <a:pPr lvl="1"/>
              <a:t>‹#›</a:t>
            </a:fld>
            <a:endParaRPr lang="de-DE" altLang="de-DE"/>
          </a:p>
        </p:txBody>
      </p:sp>
    </p:spTree>
    <p:extLst>
      <p:ext uri="{BB962C8B-B14F-4D97-AF65-F5344CB8AC3E}">
        <p14:creationId xmlns:p14="http://schemas.microsoft.com/office/powerpoint/2010/main" val="340886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395288" y="2133600"/>
            <a:ext cx="4135437"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83125" y="2133600"/>
            <a:ext cx="4137025"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Foliennummernplatzhalter 4"/>
          <p:cNvSpPr>
            <a:spLocks noGrp="1"/>
          </p:cNvSpPr>
          <p:nvPr>
            <p:ph type="sldNum" sz="quarter" idx="10"/>
          </p:nvPr>
        </p:nvSpPr>
        <p:spPr/>
        <p:txBody>
          <a:bodyPr/>
          <a:lstStyle>
            <a:lvl2pPr lvl="1">
              <a:defRPr/>
            </a:lvl2pPr>
          </a:lstStyle>
          <a:p>
            <a:pPr lvl="1"/>
            <a:fld id="{7DA41E0E-B679-4F77-8AE0-F3A50A03D3B6}" type="slidenum">
              <a:rPr lang="de-DE" altLang="de-DE"/>
              <a:pPr lvl="1"/>
              <a:t>‹#›</a:t>
            </a:fld>
            <a:endParaRPr lang="de-DE" altLang="de-DE"/>
          </a:p>
        </p:txBody>
      </p:sp>
    </p:spTree>
    <p:extLst>
      <p:ext uri="{BB962C8B-B14F-4D97-AF65-F5344CB8AC3E}">
        <p14:creationId xmlns:p14="http://schemas.microsoft.com/office/powerpoint/2010/main" val="206877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Foliennummernplatzhalter 6"/>
          <p:cNvSpPr>
            <a:spLocks noGrp="1"/>
          </p:cNvSpPr>
          <p:nvPr>
            <p:ph type="sldNum" sz="quarter" idx="10"/>
          </p:nvPr>
        </p:nvSpPr>
        <p:spPr/>
        <p:txBody>
          <a:bodyPr/>
          <a:lstStyle>
            <a:lvl2pPr lvl="1">
              <a:defRPr/>
            </a:lvl2pPr>
          </a:lstStyle>
          <a:p>
            <a:pPr lvl="1"/>
            <a:fld id="{B281C2B0-E9BD-4E59-A90B-B7DDEDAF21F8}" type="slidenum">
              <a:rPr lang="de-DE" altLang="de-DE"/>
              <a:pPr lvl="1"/>
              <a:t>‹#›</a:t>
            </a:fld>
            <a:endParaRPr lang="de-DE" altLang="de-DE"/>
          </a:p>
        </p:txBody>
      </p:sp>
    </p:spTree>
    <p:extLst>
      <p:ext uri="{BB962C8B-B14F-4D97-AF65-F5344CB8AC3E}">
        <p14:creationId xmlns:p14="http://schemas.microsoft.com/office/powerpoint/2010/main" val="218064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Foliennummernplatzhalter 2"/>
          <p:cNvSpPr>
            <a:spLocks noGrp="1"/>
          </p:cNvSpPr>
          <p:nvPr>
            <p:ph type="sldNum" sz="quarter" idx="10"/>
          </p:nvPr>
        </p:nvSpPr>
        <p:spPr/>
        <p:txBody>
          <a:bodyPr/>
          <a:lstStyle>
            <a:lvl2pPr lvl="1">
              <a:defRPr/>
            </a:lvl2pPr>
          </a:lstStyle>
          <a:p>
            <a:pPr lvl="1"/>
            <a:fld id="{CAB9DB7F-18FF-4143-BC79-024E0C951575}" type="slidenum">
              <a:rPr lang="de-DE" altLang="de-DE"/>
              <a:pPr lvl="1"/>
              <a:t>‹#›</a:t>
            </a:fld>
            <a:endParaRPr lang="de-DE" altLang="de-DE"/>
          </a:p>
        </p:txBody>
      </p:sp>
    </p:spTree>
    <p:extLst>
      <p:ext uri="{BB962C8B-B14F-4D97-AF65-F5344CB8AC3E}">
        <p14:creationId xmlns:p14="http://schemas.microsoft.com/office/powerpoint/2010/main" val="428282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2pPr lvl="1">
              <a:defRPr/>
            </a:lvl2pPr>
          </a:lstStyle>
          <a:p>
            <a:pPr lvl="1"/>
            <a:fld id="{37340B60-ACEF-4391-8216-B5D6E34434E7}" type="slidenum">
              <a:rPr lang="de-DE" altLang="de-DE"/>
              <a:pPr lvl="1"/>
              <a:t>‹#›</a:t>
            </a:fld>
            <a:endParaRPr lang="de-DE" altLang="de-DE"/>
          </a:p>
        </p:txBody>
      </p:sp>
    </p:spTree>
    <p:extLst>
      <p:ext uri="{BB962C8B-B14F-4D97-AF65-F5344CB8AC3E}">
        <p14:creationId xmlns:p14="http://schemas.microsoft.com/office/powerpoint/2010/main" val="40576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oliennummernplatzhalter 4"/>
          <p:cNvSpPr>
            <a:spLocks noGrp="1"/>
          </p:cNvSpPr>
          <p:nvPr>
            <p:ph type="sldNum" sz="quarter" idx="10"/>
          </p:nvPr>
        </p:nvSpPr>
        <p:spPr/>
        <p:txBody>
          <a:bodyPr/>
          <a:lstStyle>
            <a:lvl2pPr lvl="1">
              <a:defRPr/>
            </a:lvl2pPr>
          </a:lstStyle>
          <a:p>
            <a:pPr lvl="1"/>
            <a:fld id="{12715EBC-CCBF-468F-AC9E-420C9BDA30C4}" type="slidenum">
              <a:rPr lang="de-DE" altLang="de-DE"/>
              <a:pPr lvl="1"/>
              <a:t>‹#›</a:t>
            </a:fld>
            <a:endParaRPr lang="de-DE" altLang="de-DE"/>
          </a:p>
        </p:txBody>
      </p:sp>
    </p:spTree>
    <p:extLst>
      <p:ext uri="{BB962C8B-B14F-4D97-AF65-F5344CB8AC3E}">
        <p14:creationId xmlns:p14="http://schemas.microsoft.com/office/powerpoint/2010/main" val="28253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oliennummernplatzhalter 4"/>
          <p:cNvSpPr>
            <a:spLocks noGrp="1"/>
          </p:cNvSpPr>
          <p:nvPr>
            <p:ph type="sldNum" sz="quarter" idx="10"/>
          </p:nvPr>
        </p:nvSpPr>
        <p:spPr/>
        <p:txBody>
          <a:bodyPr/>
          <a:lstStyle>
            <a:lvl2pPr lvl="1">
              <a:defRPr/>
            </a:lvl2pPr>
          </a:lstStyle>
          <a:p>
            <a:pPr lvl="1"/>
            <a:fld id="{494138BB-8BD8-4D8D-8047-E5FC7480B819}" type="slidenum">
              <a:rPr lang="de-DE" altLang="de-DE"/>
              <a:pPr lvl="1"/>
              <a:t>‹#›</a:t>
            </a:fld>
            <a:endParaRPr lang="de-DE" altLang="de-DE"/>
          </a:p>
        </p:txBody>
      </p:sp>
    </p:spTree>
    <p:extLst>
      <p:ext uri="{BB962C8B-B14F-4D97-AF65-F5344CB8AC3E}">
        <p14:creationId xmlns:p14="http://schemas.microsoft.com/office/powerpoint/2010/main" val="96145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FF3"/>
        </a:solid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bwMode="auto">
          <a:xfrm>
            <a:off x="395288" y="1125538"/>
            <a:ext cx="83693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a:t>Hier klicken, um Master-Titelformat zu</a:t>
            </a:r>
          </a:p>
        </p:txBody>
      </p:sp>
      <p:sp>
        <p:nvSpPr>
          <p:cNvPr id="4102" name="Rectangle 6"/>
          <p:cNvSpPr>
            <a:spLocks noGrp="1" noChangeArrowheads="1"/>
          </p:cNvSpPr>
          <p:nvPr>
            <p:ph type="body" idx="1"/>
          </p:nvPr>
        </p:nvSpPr>
        <p:spPr bwMode="auto">
          <a:xfrm>
            <a:off x="395288" y="2133600"/>
            <a:ext cx="8424862"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82562" tIns="46038" rIns="182562" bIns="46038" numCol="1" anchor="t" anchorCtr="0" compatLnSpc="1">
            <a:prstTxWarp prst="textNoShape">
              <a:avLst/>
            </a:prstTxWarp>
          </a:bodyPr>
          <a:lstStyle/>
          <a:p>
            <a:pPr lvl="0"/>
            <a:r>
              <a:rPr lang="de-DE" altLang="de-DE"/>
              <a:t>Hier klicken, um Master-Textformat zu bearbeiten</a:t>
            </a:r>
          </a:p>
          <a:p>
            <a:pPr lvl="1"/>
            <a:r>
              <a:rPr lang="de-DE" altLang="de-DE"/>
              <a:t>Zweite Ebene</a:t>
            </a:r>
          </a:p>
          <a:p>
            <a:pPr lvl="2"/>
            <a:r>
              <a:rPr lang="de-DE" altLang="de-DE"/>
              <a:t>Dritte Ebene</a:t>
            </a:r>
          </a:p>
        </p:txBody>
      </p:sp>
      <p:sp>
        <p:nvSpPr>
          <p:cNvPr id="4119" name="Rectangle 23"/>
          <p:cNvSpPr>
            <a:spLocks noGrp="1" noChangeArrowheads="1"/>
          </p:cNvSpPr>
          <p:nvPr>
            <p:ph type="sldNum" sz="quarter" idx="4"/>
          </p:nvPr>
        </p:nvSpPr>
        <p:spPr bwMode="auto">
          <a:xfrm>
            <a:off x="6948488" y="6308725"/>
            <a:ext cx="1905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0" rIns="92075" bIns="0" numCol="1" anchor="b" anchorCtr="0" compatLnSpc="1">
            <a:prstTxWarp prst="textNoShape">
              <a:avLst/>
            </a:prstTxWarp>
          </a:bodyPr>
          <a:lstStyle>
            <a:lvl2pPr lvl="1" algn="r" eaLnBrk="1" hangingPunct="1">
              <a:defRPr sz="1400" b="0">
                <a:latin typeface="+mn-lt"/>
              </a:defRPr>
            </a:lvl2pPr>
          </a:lstStyle>
          <a:p>
            <a:pPr lvl="1"/>
            <a:fld id="{712F36E4-17BF-4EF9-B59E-63A0A34E6DD9}" type="slidenum">
              <a:rPr lang="de-DE" altLang="de-DE"/>
              <a:pPr lvl="1"/>
              <a:t>‹#›</a:t>
            </a:fld>
            <a:endParaRPr lang="de-DE" altLang="de-DE"/>
          </a:p>
        </p:txBody>
      </p:sp>
      <p:pic>
        <p:nvPicPr>
          <p:cNvPr id="5150" name="Picture 1054" descr="banner_foli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288" y="188913"/>
            <a:ext cx="8286750" cy="762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3200" b="1">
          <a:solidFill>
            <a:srgbClr val="838B83"/>
          </a:solidFill>
          <a:latin typeface="+mj-lt"/>
          <a:ea typeface="+mj-ea"/>
          <a:cs typeface="+mj-cs"/>
        </a:defRPr>
      </a:lvl1pPr>
      <a:lvl2pPr algn="l" rtl="0" eaLnBrk="1" fontAlgn="base" hangingPunct="1">
        <a:spcBef>
          <a:spcPct val="0"/>
        </a:spcBef>
        <a:spcAft>
          <a:spcPct val="0"/>
        </a:spcAft>
        <a:defRPr sz="3200" b="1">
          <a:solidFill>
            <a:srgbClr val="838B83"/>
          </a:solidFill>
          <a:latin typeface="Arial" charset="0"/>
        </a:defRPr>
      </a:lvl2pPr>
      <a:lvl3pPr algn="l" rtl="0" eaLnBrk="1" fontAlgn="base" hangingPunct="1">
        <a:spcBef>
          <a:spcPct val="0"/>
        </a:spcBef>
        <a:spcAft>
          <a:spcPct val="0"/>
        </a:spcAft>
        <a:defRPr sz="3200" b="1">
          <a:solidFill>
            <a:srgbClr val="838B83"/>
          </a:solidFill>
          <a:latin typeface="Arial" charset="0"/>
        </a:defRPr>
      </a:lvl3pPr>
      <a:lvl4pPr algn="l" rtl="0" eaLnBrk="1" fontAlgn="base" hangingPunct="1">
        <a:spcBef>
          <a:spcPct val="0"/>
        </a:spcBef>
        <a:spcAft>
          <a:spcPct val="0"/>
        </a:spcAft>
        <a:defRPr sz="3200" b="1">
          <a:solidFill>
            <a:srgbClr val="838B83"/>
          </a:solidFill>
          <a:latin typeface="Arial" charset="0"/>
        </a:defRPr>
      </a:lvl4pPr>
      <a:lvl5pPr algn="l" rtl="0" eaLnBrk="1" fontAlgn="base" hangingPunct="1">
        <a:spcBef>
          <a:spcPct val="0"/>
        </a:spcBef>
        <a:spcAft>
          <a:spcPct val="0"/>
        </a:spcAft>
        <a:defRPr sz="3200" b="1">
          <a:solidFill>
            <a:srgbClr val="838B83"/>
          </a:solidFill>
          <a:latin typeface="Arial" charset="0"/>
        </a:defRPr>
      </a:lvl5pPr>
      <a:lvl6pPr marL="457200" algn="l" rtl="0" eaLnBrk="1" fontAlgn="base" hangingPunct="1">
        <a:spcBef>
          <a:spcPct val="0"/>
        </a:spcBef>
        <a:spcAft>
          <a:spcPct val="0"/>
        </a:spcAft>
        <a:defRPr sz="3200" b="1">
          <a:solidFill>
            <a:srgbClr val="838B83"/>
          </a:solidFill>
          <a:latin typeface="Arial" charset="0"/>
        </a:defRPr>
      </a:lvl6pPr>
      <a:lvl7pPr marL="914400" algn="l" rtl="0" eaLnBrk="1" fontAlgn="base" hangingPunct="1">
        <a:spcBef>
          <a:spcPct val="0"/>
        </a:spcBef>
        <a:spcAft>
          <a:spcPct val="0"/>
        </a:spcAft>
        <a:defRPr sz="3200" b="1">
          <a:solidFill>
            <a:srgbClr val="838B83"/>
          </a:solidFill>
          <a:latin typeface="Arial" charset="0"/>
        </a:defRPr>
      </a:lvl7pPr>
      <a:lvl8pPr marL="1371600" algn="l" rtl="0" eaLnBrk="1" fontAlgn="base" hangingPunct="1">
        <a:spcBef>
          <a:spcPct val="0"/>
        </a:spcBef>
        <a:spcAft>
          <a:spcPct val="0"/>
        </a:spcAft>
        <a:defRPr sz="3200" b="1">
          <a:solidFill>
            <a:srgbClr val="838B83"/>
          </a:solidFill>
          <a:latin typeface="Arial" charset="0"/>
        </a:defRPr>
      </a:lvl8pPr>
      <a:lvl9pPr marL="1828800" algn="l" rtl="0" eaLnBrk="1" fontAlgn="base" hangingPunct="1">
        <a:spcBef>
          <a:spcPct val="0"/>
        </a:spcBef>
        <a:spcAft>
          <a:spcPct val="0"/>
        </a:spcAft>
        <a:defRPr sz="3200" b="1">
          <a:solidFill>
            <a:srgbClr val="838B83"/>
          </a:solidFill>
          <a:latin typeface="Arial" charset="0"/>
        </a:defRPr>
      </a:lvl9pPr>
    </p:titleStyle>
    <p:bodyStyle>
      <a:lvl1pPr marL="342900" indent="-342900" algn="l" rtl="0" eaLnBrk="1" fontAlgn="base" hangingPunct="1">
        <a:spcBef>
          <a:spcPct val="30000"/>
        </a:spcBef>
        <a:spcAft>
          <a:spcPct val="30000"/>
        </a:spcAft>
        <a:buClr>
          <a:srgbClr val="C1CDC1"/>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30000"/>
        </a:spcBef>
        <a:spcAft>
          <a:spcPct val="30000"/>
        </a:spcAft>
        <a:buClr>
          <a:srgbClr val="C1CDC1"/>
        </a:buClr>
        <a:buFont typeface="Wingdings" pitchFamily="2" charset="2"/>
        <a:buChar char="§"/>
        <a:defRPr sz="1600">
          <a:solidFill>
            <a:schemeClr val="tx1"/>
          </a:solidFill>
          <a:latin typeface="+mn-lt"/>
        </a:defRPr>
      </a:lvl2pPr>
      <a:lvl3pPr marL="1143000" indent="-228600" algn="l" rtl="0" eaLnBrk="1" fontAlgn="base" hangingPunct="1">
        <a:spcBef>
          <a:spcPct val="30000"/>
        </a:spcBef>
        <a:spcAft>
          <a:spcPct val="30000"/>
        </a:spcAft>
        <a:buClr>
          <a:srgbClr val="C1CDC1"/>
        </a:buClr>
        <a:buFont typeface="Wingdings" pitchFamily="2" charset="2"/>
        <a:buChar char="§"/>
        <a:defRPr sz="1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vorlesungsverzeichnis.unibas.ch/de/home" TargetMode="External"/><Relationship Id="rId2" Type="http://schemas.openxmlformats.org/officeDocument/2006/relationships/hyperlink" Target="https://www.unibas.ch/de"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xfrm>
            <a:off x="2168216" y="1817115"/>
            <a:ext cx="6857132" cy="719137"/>
          </a:xfrm>
        </p:spPr>
        <p:txBody>
          <a:bodyPr/>
          <a:lstStyle/>
          <a:p>
            <a:r>
              <a:rPr lang="de-CH" sz="6000" dirty="0">
                <a:latin typeface="Georgia" panose="02040502050405020303" pitchFamily="18" charset="0"/>
              </a:rPr>
              <a:t>Schülerstudium</a:t>
            </a:r>
          </a:p>
        </p:txBody>
      </p:sp>
      <p:sp>
        <p:nvSpPr>
          <p:cNvPr id="7" name="Inhaltsplatzhalter 2"/>
          <p:cNvSpPr txBox="1">
            <a:spLocks/>
          </p:cNvSpPr>
          <p:nvPr/>
        </p:nvSpPr>
        <p:spPr bwMode="auto">
          <a:xfrm>
            <a:off x="5940152" y="4761148"/>
            <a:ext cx="3168352" cy="162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82562" tIns="46038" rIns="182562" bIns="46038" numCol="1" anchor="t" anchorCtr="0" compatLnSpc="1">
            <a:prstTxWarp prst="textNoShape">
              <a:avLst/>
            </a:prstTxWarp>
          </a:bodyPr>
          <a:lstStyle>
            <a:lvl1pPr marL="342900" indent="-342900" algn="l" rtl="0" eaLnBrk="1" fontAlgn="base" hangingPunct="1">
              <a:spcBef>
                <a:spcPct val="30000"/>
              </a:spcBef>
              <a:spcAft>
                <a:spcPct val="30000"/>
              </a:spcAft>
              <a:buClr>
                <a:srgbClr val="C1CDC1"/>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30000"/>
              </a:spcBef>
              <a:spcAft>
                <a:spcPct val="30000"/>
              </a:spcAft>
              <a:buClr>
                <a:srgbClr val="C1CDC1"/>
              </a:buClr>
              <a:buFont typeface="Wingdings" pitchFamily="2" charset="2"/>
              <a:buChar char="§"/>
              <a:defRPr sz="1600">
                <a:solidFill>
                  <a:schemeClr val="tx1"/>
                </a:solidFill>
                <a:latin typeface="+mn-lt"/>
              </a:defRPr>
            </a:lvl2pPr>
            <a:lvl3pPr marL="1143000" indent="-228600" algn="l" rtl="0" eaLnBrk="1" fontAlgn="base" hangingPunct="1">
              <a:spcBef>
                <a:spcPct val="30000"/>
              </a:spcBef>
              <a:spcAft>
                <a:spcPct val="30000"/>
              </a:spcAft>
              <a:buClr>
                <a:srgbClr val="C1CDC1"/>
              </a:buClr>
              <a:buFont typeface="Wingdings" pitchFamily="2" charset="2"/>
              <a:buChar char="§"/>
              <a:defRPr sz="1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a:lstStyle>
          <a:p>
            <a:pPr marL="0" indent="0">
              <a:spcBef>
                <a:spcPts val="720"/>
              </a:spcBef>
              <a:spcAft>
                <a:spcPts val="720"/>
              </a:spcAft>
              <a:buFont typeface="Wingdings" pitchFamily="2" charset="2"/>
              <a:buNone/>
            </a:pPr>
            <a:r>
              <a:rPr lang="de-CH" sz="2000" b="0" kern="0" dirty="0">
                <a:solidFill>
                  <a:srgbClr val="838B83"/>
                </a:solidFill>
                <a:latin typeface="Georgia" panose="02040502050405020303" pitchFamily="18" charset="0"/>
              </a:rPr>
              <a:t>Basel, 4. Juni 2020</a:t>
            </a:r>
          </a:p>
          <a:p>
            <a:pPr marL="0" indent="0">
              <a:spcBef>
                <a:spcPts val="300"/>
              </a:spcBef>
              <a:spcAft>
                <a:spcPts val="300"/>
              </a:spcAft>
              <a:buFont typeface="Wingdings" pitchFamily="2" charset="2"/>
              <a:buNone/>
            </a:pPr>
            <a:endParaRPr lang="de-CH" sz="600" b="0" kern="0" dirty="0">
              <a:solidFill>
                <a:srgbClr val="838B83"/>
              </a:solidFill>
              <a:latin typeface="Georgia" panose="02040502050405020303" pitchFamily="18" charset="0"/>
            </a:endParaRPr>
          </a:p>
          <a:p>
            <a:pPr marL="0" indent="0">
              <a:spcBef>
                <a:spcPts val="300"/>
              </a:spcBef>
              <a:spcAft>
                <a:spcPts val="300"/>
              </a:spcAft>
              <a:buFont typeface="Wingdings" pitchFamily="2" charset="2"/>
              <a:buNone/>
            </a:pPr>
            <a:r>
              <a:rPr lang="de-CH" sz="1600" b="0" kern="0" dirty="0">
                <a:solidFill>
                  <a:srgbClr val="838B83"/>
                </a:solidFill>
                <a:latin typeface="Georgia" panose="02040502050405020303" pitchFamily="18" charset="0"/>
              </a:rPr>
              <a:t>Koordinatorinnen BL: </a:t>
            </a:r>
          </a:p>
          <a:p>
            <a:pPr marL="0" indent="0">
              <a:spcBef>
                <a:spcPts val="300"/>
              </a:spcBef>
              <a:spcAft>
                <a:spcPts val="300"/>
              </a:spcAft>
              <a:buFont typeface="Wingdings" pitchFamily="2" charset="2"/>
              <a:buNone/>
            </a:pPr>
            <a:r>
              <a:rPr lang="de-CH" sz="1600" b="0" i="1" kern="0" dirty="0">
                <a:solidFill>
                  <a:srgbClr val="838B83"/>
                </a:solidFill>
                <a:latin typeface="Georgia" panose="02040502050405020303" pitchFamily="18" charset="0"/>
              </a:rPr>
              <a:t>Maria Montero (Phil II)                                       Angela Chiappini (Phil I)</a:t>
            </a:r>
          </a:p>
        </p:txBody>
      </p:sp>
      <p:grpSp>
        <p:nvGrpSpPr>
          <p:cNvPr id="16" name="Group 15"/>
          <p:cNvGrpSpPr/>
          <p:nvPr/>
        </p:nvGrpSpPr>
        <p:grpSpPr>
          <a:xfrm>
            <a:off x="323528" y="2924944"/>
            <a:ext cx="5492927" cy="3378279"/>
            <a:chOff x="395536" y="3179642"/>
            <a:chExt cx="5492927" cy="337827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4127" y="3933056"/>
              <a:ext cx="3024336" cy="2016224"/>
            </a:xfrm>
            <a:prstGeom prst="rect">
              <a:avLst/>
            </a:prstGeom>
            <a:ln>
              <a:noFill/>
            </a:ln>
            <a:effectLst>
              <a:softEdge rad="112500"/>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0425" y="5251800"/>
              <a:ext cx="3095988" cy="1306121"/>
            </a:xfrm>
            <a:prstGeom prst="rect">
              <a:avLst/>
            </a:prstGeom>
            <a:ln>
              <a:noFill/>
            </a:ln>
            <a:effectLst>
              <a:softEdge rad="112500"/>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790" y="4509120"/>
              <a:ext cx="2342034" cy="1873627"/>
            </a:xfrm>
            <a:prstGeom prst="rect">
              <a:avLst/>
            </a:prstGeom>
            <a:ln>
              <a:noFill/>
            </a:ln>
            <a:effectLst>
              <a:softEdge rad="112500"/>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3179642"/>
              <a:ext cx="3523052" cy="1761526"/>
            </a:xfrm>
            <a:prstGeom prst="rect">
              <a:avLst/>
            </a:prstGeom>
            <a:ln>
              <a:noFill/>
            </a:ln>
            <a:effectLst>
              <a:softEdge rad="112500"/>
            </a:effectLst>
          </p:spPr>
        </p:pic>
      </p:grpSp>
    </p:spTree>
    <p:extLst>
      <p:ext uri="{BB962C8B-B14F-4D97-AF65-F5344CB8AC3E}">
        <p14:creationId xmlns:p14="http://schemas.microsoft.com/office/powerpoint/2010/main" val="1098193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Eckpunkte des Schülerstudiums </a:t>
            </a:r>
          </a:p>
        </p:txBody>
      </p:sp>
      <p:sp>
        <p:nvSpPr>
          <p:cNvPr id="3" name="Inhaltsplatzhalter 2"/>
          <p:cNvSpPr>
            <a:spLocks noGrp="1"/>
          </p:cNvSpPr>
          <p:nvPr>
            <p:ph idx="1"/>
          </p:nvPr>
        </p:nvSpPr>
        <p:spPr/>
        <p:txBody>
          <a:bodyPr/>
          <a:lstStyle/>
          <a:p>
            <a:pPr marL="0" indent="0">
              <a:buNone/>
            </a:pPr>
            <a:r>
              <a:rPr lang="de-CH" altLang="de-DE" sz="2400" b="1" dirty="0">
                <a:solidFill>
                  <a:srgbClr val="838B83"/>
                </a:solidFill>
                <a:latin typeface="Georgia" panose="02040502050405020303" pitchFamily="18" charset="0"/>
              </a:rPr>
              <a:t>An der Universität</a:t>
            </a:r>
          </a:p>
          <a:p>
            <a:r>
              <a:rPr lang="de-CH" altLang="de-DE" sz="2400" dirty="0">
                <a:solidFill>
                  <a:srgbClr val="838B83"/>
                </a:solidFill>
              </a:rPr>
              <a:t>Sie sind verpflichtet, die mit den Veranstaltungen verbundenen </a:t>
            </a:r>
            <a:r>
              <a:rPr lang="de-CH" altLang="de-DE" sz="2400" dirty="0"/>
              <a:t>Prüfungen</a:t>
            </a:r>
            <a:r>
              <a:rPr lang="de-CH" altLang="de-DE" sz="2400" dirty="0">
                <a:solidFill>
                  <a:srgbClr val="838B83"/>
                </a:solidFill>
              </a:rPr>
              <a:t> an der Universität abzulegen. </a:t>
            </a:r>
          </a:p>
          <a:p>
            <a:r>
              <a:rPr lang="de-CH" altLang="de-DE" sz="2400" dirty="0"/>
              <a:t>Bei Fragen </a:t>
            </a:r>
            <a:r>
              <a:rPr lang="de-CH" altLang="de-DE" sz="2400" dirty="0">
                <a:solidFill>
                  <a:srgbClr val="838B83"/>
                </a:solidFill>
              </a:rPr>
              <a:t>zu Unterrichtsmaterialien, Prüfungen oder Veranstaltungen, wenden Sie sich bitte direkt an Ihre Dozentin/Ihren Dozenten.</a:t>
            </a:r>
          </a:p>
          <a:p>
            <a:r>
              <a:rPr lang="de-CH" altLang="de-DE" sz="2400" dirty="0">
                <a:solidFill>
                  <a:srgbClr val="838B83"/>
                </a:solidFill>
                <a:ea typeface="ＭＳ Ｐゴシック" pitchFamily="4" charset="-128"/>
              </a:rPr>
              <a:t>Bei einem </a:t>
            </a:r>
            <a:r>
              <a:rPr lang="de-CH" altLang="de-DE" sz="2400" dirty="0">
                <a:ea typeface="ＭＳ Ｐゴシック" pitchFamily="4" charset="-128"/>
              </a:rPr>
              <a:t>nicht erfolgreichen Absolvieren</a:t>
            </a:r>
            <a:r>
              <a:rPr lang="de-CH" altLang="de-DE" sz="2400" dirty="0">
                <a:solidFill>
                  <a:srgbClr val="838B83"/>
                </a:solidFill>
                <a:ea typeface="ＭＳ Ｐゴシック" pitchFamily="4" charset="-128"/>
              </a:rPr>
              <a:t> der Veranstaltung findet ein </a:t>
            </a:r>
            <a:r>
              <a:rPr lang="de-CH" altLang="de-DE" sz="2400" dirty="0">
                <a:ea typeface="ＭＳ Ｐゴシック" pitchFamily="4" charset="-128"/>
              </a:rPr>
              <a:t>Gespräch</a:t>
            </a:r>
            <a:r>
              <a:rPr lang="de-CH" altLang="de-DE" sz="2400" dirty="0">
                <a:solidFill>
                  <a:srgbClr val="838B83"/>
                </a:solidFill>
                <a:ea typeface="ＭＳ Ｐゴシック" pitchFamily="4" charset="-128"/>
              </a:rPr>
              <a:t> mit der </a:t>
            </a:r>
            <a:r>
              <a:rPr lang="de-CH" altLang="de-DE" sz="2400" dirty="0">
                <a:ea typeface="ＭＳ Ｐゴシック" pitchFamily="4" charset="-128"/>
              </a:rPr>
              <a:t>Schülerstudium Kontaktperson</a:t>
            </a:r>
            <a:r>
              <a:rPr lang="de-CH" altLang="de-DE" sz="2400" dirty="0">
                <a:solidFill>
                  <a:srgbClr val="838B83"/>
                </a:solidFill>
                <a:ea typeface="ＭＳ Ｐゴシック" pitchFamily="4" charset="-128"/>
              </a:rPr>
              <a:t> bezüglich der Weiterführung des Programms statt.</a:t>
            </a:r>
          </a:p>
          <a:p>
            <a:endParaRPr lang="de-CH" altLang="de-DE" sz="2400" dirty="0">
              <a:solidFill>
                <a:srgbClr val="838B83"/>
              </a:solidFill>
            </a:endParaRPr>
          </a:p>
          <a:p>
            <a:endParaRPr lang="de-CH" sz="2400" dirty="0">
              <a:solidFill>
                <a:srgbClr val="838B83"/>
              </a:solidFill>
            </a:endParaRPr>
          </a:p>
          <a:p>
            <a:pPr marL="0" indent="0">
              <a:buNone/>
            </a:pPr>
            <a:endParaRPr lang="de-CH" sz="2400" dirty="0">
              <a:solidFill>
                <a:srgbClr val="838B83"/>
              </a:solidFill>
            </a:endParaRPr>
          </a:p>
          <a:p>
            <a:endParaRPr lang="de-CH" sz="2400"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10</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3093637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Eckdaten fürs Schülerstudium 20/21 </a:t>
            </a:r>
          </a:p>
        </p:txBody>
      </p:sp>
      <p:sp>
        <p:nvSpPr>
          <p:cNvPr id="3" name="Inhaltsplatzhalter 2"/>
          <p:cNvSpPr>
            <a:spLocks noGrp="1"/>
          </p:cNvSpPr>
          <p:nvPr>
            <p:ph idx="1"/>
          </p:nvPr>
        </p:nvSpPr>
        <p:spPr/>
        <p:txBody>
          <a:bodyPr/>
          <a:lstStyle/>
          <a:p>
            <a:r>
              <a:rPr lang="de-CH" sz="2400" dirty="0">
                <a:solidFill>
                  <a:srgbClr val="838B83"/>
                </a:solidFill>
              </a:rPr>
              <a:t>Schüler*innen besuchen </a:t>
            </a:r>
            <a:r>
              <a:rPr lang="de-CH" sz="2400" dirty="0"/>
              <a:t>Veranstaltungen</a:t>
            </a:r>
            <a:r>
              <a:rPr lang="de-CH" sz="2400" dirty="0">
                <a:solidFill>
                  <a:srgbClr val="838B83"/>
                </a:solidFill>
              </a:rPr>
              <a:t> an der </a:t>
            </a:r>
            <a:r>
              <a:rPr lang="de-CH" sz="2400" dirty="0"/>
              <a:t>Universität Basel</a:t>
            </a:r>
            <a:r>
              <a:rPr lang="de-CH" sz="2400" dirty="0">
                <a:solidFill>
                  <a:srgbClr val="838B83"/>
                </a:solidFill>
              </a:rPr>
              <a:t>.</a:t>
            </a:r>
          </a:p>
          <a:p>
            <a:r>
              <a:rPr lang="de-CH" sz="2400" dirty="0">
                <a:solidFill>
                  <a:srgbClr val="838B83"/>
                </a:solidFill>
              </a:rPr>
              <a:t>Diese </a:t>
            </a:r>
            <a:r>
              <a:rPr lang="de-CH" sz="2400" dirty="0"/>
              <a:t>Veranstaltungen</a:t>
            </a:r>
            <a:r>
              <a:rPr lang="de-CH" sz="2400" dirty="0">
                <a:solidFill>
                  <a:srgbClr val="838B83"/>
                </a:solidFill>
              </a:rPr>
              <a:t> dauern in der Regel </a:t>
            </a:r>
            <a:r>
              <a:rPr lang="de-CH" sz="2400" dirty="0"/>
              <a:t>ein Semester</a:t>
            </a:r>
            <a:r>
              <a:rPr lang="de-CH" sz="2400" dirty="0">
                <a:solidFill>
                  <a:srgbClr val="838B83"/>
                </a:solidFill>
              </a:rPr>
              <a:t>. Bitte beachten Sie, dass es jedoch auch Jahresveranstaltungen gibt.</a:t>
            </a:r>
          </a:p>
          <a:p>
            <a:r>
              <a:rPr lang="de-CH" sz="2400" dirty="0"/>
              <a:t>Herbstsemester: </a:t>
            </a:r>
            <a:r>
              <a:rPr lang="de-CH" sz="2400" dirty="0">
                <a:solidFill>
                  <a:srgbClr val="838B83"/>
                </a:solidFill>
              </a:rPr>
              <a:t>14.09.2020 – 18.12.2020 </a:t>
            </a:r>
            <a:r>
              <a:rPr lang="de-CH" sz="2400" dirty="0"/>
              <a:t>Frühjahrssemester: </a:t>
            </a:r>
            <a:r>
              <a:rPr lang="de-CH" sz="2400" dirty="0">
                <a:solidFill>
                  <a:srgbClr val="838B83"/>
                </a:solidFill>
              </a:rPr>
              <a:t>01.03.2021 – 04.06.2021</a:t>
            </a:r>
          </a:p>
          <a:p>
            <a:r>
              <a:rPr lang="de-CH" sz="2400" dirty="0">
                <a:solidFill>
                  <a:srgbClr val="838B83"/>
                </a:solidFill>
              </a:rPr>
              <a:t>Beachten Sie, dass die </a:t>
            </a:r>
            <a:r>
              <a:rPr lang="de-CH" sz="2400" dirty="0"/>
              <a:t>Vorlesungen auch während den Schulferien stattfinden (z.B. Herbstferien)!</a:t>
            </a:r>
          </a:p>
          <a:p>
            <a:endParaRPr lang="de-CH" altLang="de-DE" sz="2400" dirty="0">
              <a:solidFill>
                <a:srgbClr val="838B83"/>
              </a:solidFill>
            </a:endParaRPr>
          </a:p>
          <a:p>
            <a:endParaRPr lang="de-CH" sz="2400" dirty="0">
              <a:solidFill>
                <a:srgbClr val="838B83"/>
              </a:solidFill>
            </a:endParaRPr>
          </a:p>
          <a:p>
            <a:pPr marL="0" indent="0">
              <a:buNone/>
            </a:pPr>
            <a:endParaRPr lang="de-CH" sz="2400" dirty="0">
              <a:solidFill>
                <a:srgbClr val="838B83"/>
              </a:solidFill>
            </a:endParaRPr>
          </a:p>
          <a:p>
            <a:endParaRPr lang="de-CH" sz="2400"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11</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3256430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Entgegenkommen der Universität</a:t>
            </a:r>
          </a:p>
        </p:txBody>
      </p:sp>
      <p:sp>
        <p:nvSpPr>
          <p:cNvPr id="3" name="Inhaltsplatzhalter 2"/>
          <p:cNvSpPr>
            <a:spLocks noGrp="1"/>
          </p:cNvSpPr>
          <p:nvPr>
            <p:ph idx="1"/>
          </p:nvPr>
        </p:nvSpPr>
        <p:spPr/>
        <p:txBody>
          <a:bodyPr/>
          <a:lstStyle/>
          <a:p>
            <a:r>
              <a:rPr lang="de-CH" altLang="de-DE" sz="2400" dirty="0">
                <a:solidFill>
                  <a:srgbClr val="838B83"/>
                </a:solidFill>
              </a:rPr>
              <a:t>Der Fachvertreter/Die Fachvertreterin an der Uni Basel wird zu Ihrer </a:t>
            </a:r>
            <a:r>
              <a:rPr lang="de-CH" altLang="de-DE" sz="2400" dirty="0"/>
              <a:t>Ansprechperson</a:t>
            </a:r>
            <a:r>
              <a:rPr lang="de-CH" altLang="de-DE" sz="2400" dirty="0">
                <a:solidFill>
                  <a:srgbClr val="838B83"/>
                </a:solidFill>
              </a:rPr>
              <a:t>.</a:t>
            </a:r>
            <a:endParaRPr lang="de-CH" altLang="ja-JP" sz="2400" dirty="0">
              <a:solidFill>
                <a:srgbClr val="838B83"/>
              </a:solidFill>
            </a:endParaRPr>
          </a:p>
          <a:p>
            <a:r>
              <a:rPr lang="de-CH" altLang="de-DE" sz="2400" dirty="0"/>
              <a:t>Credit Points </a:t>
            </a:r>
            <a:r>
              <a:rPr lang="de-CH" altLang="de-DE" sz="2400" dirty="0">
                <a:solidFill>
                  <a:srgbClr val="838B83"/>
                </a:solidFill>
              </a:rPr>
              <a:t>werden bei einem Studium nach der Matura an der Universität Basel (teils auch an anderen Schweizer Universitäten – nicht der ETH) angerechnet.</a:t>
            </a:r>
          </a:p>
          <a:p>
            <a:r>
              <a:rPr lang="de-CH" altLang="de-DE" sz="2400" dirty="0"/>
              <a:t>Nicht bestandene Prüfungen </a:t>
            </a:r>
            <a:r>
              <a:rPr lang="de-CH" altLang="de-DE" sz="2400" dirty="0">
                <a:solidFill>
                  <a:srgbClr val="838B83"/>
                </a:solidFill>
              </a:rPr>
              <a:t>haben keine Auswirkungen auf eine Studienlaufbahn nach bestandener Matura.</a:t>
            </a:r>
          </a:p>
          <a:p>
            <a:r>
              <a:rPr lang="de-CH" altLang="de-DE" sz="2400" dirty="0">
                <a:solidFill>
                  <a:srgbClr val="838B83"/>
                </a:solidFill>
              </a:rPr>
              <a:t>Ihr besonderer Schülerstudent*innen-Status erlaubt es Ihnen, zum Beispiel an </a:t>
            </a:r>
            <a:r>
              <a:rPr lang="de-CH" altLang="de-DE" sz="2400" dirty="0"/>
              <a:t>Wissenschaftsolympiaden</a:t>
            </a:r>
            <a:r>
              <a:rPr lang="de-CH" altLang="de-DE" sz="2400" dirty="0">
                <a:solidFill>
                  <a:srgbClr val="838B83"/>
                </a:solidFill>
              </a:rPr>
              <a:t> oder </a:t>
            </a:r>
            <a:r>
              <a:rPr lang="de-CH" altLang="de-DE" sz="2400" dirty="0"/>
              <a:t>Schweizer Jugend forscht </a:t>
            </a:r>
            <a:r>
              <a:rPr lang="de-CH" altLang="de-DE" sz="2400" dirty="0">
                <a:solidFill>
                  <a:srgbClr val="838B83"/>
                </a:solidFill>
              </a:rPr>
              <a:t>teilzunehmen. </a:t>
            </a:r>
          </a:p>
          <a:p>
            <a:pPr marL="0" indent="0">
              <a:buNone/>
            </a:pPr>
            <a:endParaRPr lang="de-CH" sz="2400" dirty="0">
              <a:solidFill>
                <a:srgbClr val="838B83"/>
              </a:solidFill>
            </a:endParaRPr>
          </a:p>
          <a:p>
            <a:pPr marL="0" indent="0">
              <a:buNone/>
            </a:pPr>
            <a:endParaRPr lang="de-CH" sz="2400" dirty="0">
              <a:solidFill>
                <a:srgbClr val="838B83"/>
              </a:solidFill>
            </a:endParaRPr>
          </a:p>
          <a:p>
            <a:endParaRPr lang="de-CH" sz="2400"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12</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3285892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Ehemalige Schülerstudent*innen</a:t>
            </a:r>
          </a:p>
        </p:txBody>
      </p:sp>
      <p:sp>
        <p:nvSpPr>
          <p:cNvPr id="3" name="Inhaltsplatzhalter 2"/>
          <p:cNvSpPr>
            <a:spLocks noGrp="1"/>
          </p:cNvSpPr>
          <p:nvPr>
            <p:ph idx="1"/>
          </p:nvPr>
        </p:nvSpPr>
        <p:spPr/>
        <p:txBody>
          <a:bodyPr/>
          <a:lstStyle/>
          <a:p>
            <a:r>
              <a:rPr lang="de-CH" sz="2400" dirty="0">
                <a:solidFill>
                  <a:srgbClr val="838B83"/>
                </a:solidFill>
              </a:rPr>
              <a:t>Bevor wir zur Bewerbung und den Aufnahmekriterien fürs Schülerstudium kommen, raten wir Ihnen sich die folgenden </a:t>
            </a:r>
            <a:r>
              <a:rPr lang="de-CH" sz="2400" dirty="0"/>
              <a:t>drei Kurzinterviews mit ehemaligen Schülerstudent*innen </a:t>
            </a:r>
            <a:r>
              <a:rPr lang="de-CH" sz="2400" dirty="0">
                <a:solidFill>
                  <a:srgbClr val="838B83"/>
                </a:solidFill>
              </a:rPr>
              <a:t>in Ruhe durchzulesen.</a:t>
            </a:r>
          </a:p>
          <a:p>
            <a:pPr marL="0" indent="0">
              <a:buNone/>
            </a:pPr>
            <a:endParaRPr lang="de-CH" sz="2400" dirty="0">
              <a:solidFill>
                <a:srgbClr val="838B83"/>
              </a:solidFill>
            </a:endParaRPr>
          </a:p>
          <a:p>
            <a:endParaRPr lang="de-CH" sz="2400"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13</a:t>
            </a:fld>
            <a:endParaRPr lang="de-DE" altLang="de-DE" sz="1800" dirty="0">
              <a:solidFill>
                <a:srgbClr val="838B83"/>
              </a:solidFill>
              <a:latin typeface="Georgia" panose="02040502050405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58871">
            <a:off x="888219" y="4282001"/>
            <a:ext cx="3864078" cy="1932039"/>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6710">
            <a:off x="4972029" y="3949262"/>
            <a:ext cx="3707904" cy="1853952"/>
          </a:xfrm>
          <a:prstGeom prst="rect">
            <a:avLst/>
          </a:prstGeom>
          <a:ln>
            <a:noFill/>
          </a:ln>
          <a:effectLst>
            <a:softEdge rad="112500"/>
          </a:effectLst>
        </p:spPr>
      </p:pic>
    </p:spTree>
    <p:extLst>
      <p:ext uri="{BB962C8B-B14F-4D97-AF65-F5344CB8AC3E}">
        <p14:creationId xmlns:p14="http://schemas.microsoft.com/office/powerpoint/2010/main" val="1643943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Kurzinterview 1</a:t>
            </a:r>
          </a:p>
        </p:txBody>
      </p:sp>
      <p:sp>
        <p:nvSpPr>
          <p:cNvPr id="3" name="Inhaltsplatzhalter 2"/>
          <p:cNvSpPr>
            <a:spLocks noGrp="1"/>
          </p:cNvSpPr>
          <p:nvPr>
            <p:ph idx="1"/>
          </p:nvPr>
        </p:nvSpPr>
        <p:spPr/>
        <p:txBody>
          <a:bodyPr/>
          <a:lstStyle/>
          <a:p>
            <a:r>
              <a:rPr lang="de-CH" sz="2400" dirty="0">
                <a:solidFill>
                  <a:srgbClr val="838B83"/>
                </a:solidFill>
              </a:rPr>
              <a:t>Dominik H. (Schülerstudium: Persisch und Biologie)</a:t>
            </a:r>
          </a:p>
          <a:p>
            <a:pPr lvl="1" indent="-342900">
              <a:buAutoNum type="arabicPeriod"/>
            </a:pPr>
            <a:r>
              <a:rPr lang="de-CH" dirty="0">
                <a:solidFill>
                  <a:srgbClr val="838B83"/>
                </a:solidFill>
              </a:rPr>
              <a:t>Was hat Sie dazu bewogen, am Schülerstudium teilzunehmen?</a:t>
            </a:r>
            <a:r>
              <a:rPr lang="en-GB" dirty="0">
                <a:solidFill>
                  <a:srgbClr val="838B83"/>
                </a:solidFill>
              </a:rPr>
              <a:t> </a:t>
            </a:r>
            <a:r>
              <a:rPr lang="de-CH" i="1" dirty="0"/>
              <a:t>Ich war in der Schule unterfordert und gelangweilt, zusätzlich kam meine Klassenlehrerin auf mich zu.</a:t>
            </a:r>
            <a:endParaRPr lang="en-GB" i="1" dirty="0"/>
          </a:p>
          <a:p>
            <a:pPr lvl="1" indent="-342900">
              <a:buAutoNum type="arabicPeriod"/>
            </a:pPr>
            <a:r>
              <a:rPr lang="de-CH" sz="1600" dirty="0">
                <a:solidFill>
                  <a:srgbClr val="838B83"/>
                </a:solidFill>
              </a:rPr>
              <a:t>Wie haben Sie das Schülerstudium wahrgenommen?</a:t>
            </a:r>
            <a:r>
              <a:rPr lang="en-GB" dirty="0">
                <a:solidFill>
                  <a:srgbClr val="838B83"/>
                </a:solidFill>
              </a:rPr>
              <a:t> </a:t>
            </a:r>
            <a:r>
              <a:rPr lang="de-CH" sz="1600" i="1" dirty="0"/>
              <a:t>Das Schülerstudium empfinde ich als Bereicherung in meinem Alltag und als Highlight der Woche. Das erlernte Wissen baut auf dem bereits bekannten Gymnasialwissen auf und bereichert dieses. </a:t>
            </a:r>
            <a:endParaRPr lang="de-CH" i="1" dirty="0"/>
          </a:p>
          <a:p>
            <a:pPr lvl="1" indent="-342900">
              <a:buAutoNum type="arabicPeriod"/>
            </a:pPr>
            <a:r>
              <a:rPr lang="de-CH" sz="1600" dirty="0">
                <a:solidFill>
                  <a:srgbClr val="838B83"/>
                </a:solidFill>
              </a:rPr>
              <a:t>Was waren Ihre Erwartungen, und inwiefern haben sich diese erfüllt?</a:t>
            </a:r>
            <a:r>
              <a:rPr lang="en-GB" dirty="0">
                <a:solidFill>
                  <a:srgbClr val="838B83"/>
                </a:solidFill>
              </a:rPr>
              <a:t> </a:t>
            </a:r>
            <a:r>
              <a:rPr lang="de-CH" sz="1600" i="1" dirty="0"/>
              <a:t>Ich habe mit dem Schülerstudium begonnen, um meine Langeweile im Schulalltag zu bekämpfen und um meinen Interessen an Themen nachzugehen, die in der Schule zu wenig oder nicht vorkommen. Ausserdem wollte ich mit dem Schülerstudium verschiedene Studienrichtungen ausprobieren, um zu sehen wie mir diese gefallen. All das hat bestens funktioniert. </a:t>
            </a:r>
            <a:endParaRPr lang="de-CH" sz="2400"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14</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3106155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Kurzinterview 1</a:t>
            </a:r>
          </a:p>
        </p:txBody>
      </p:sp>
      <p:sp>
        <p:nvSpPr>
          <p:cNvPr id="3" name="Inhaltsplatzhalter 2"/>
          <p:cNvSpPr>
            <a:spLocks noGrp="1"/>
          </p:cNvSpPr>
          <p:nvPr>
            <p:ph idx="1"/>
          </p:nvPr>
        </p:nvSpPr>
        <p:spPr/>
        <p:txBody>
          <a:bodyPr/>
          <a:lstStyle/>
          <a:p>
            <a:r>
              <a:rPr lang="de-CH" sz="2400" dirty="0">
                <a:solidFill>
                  <a:srgbClr val="838B83"/>
                </a:solidFill>
              </a:rPr>
              <a:t>Dominik H. (Schülerstudium: Persisch und Biologie)</a:t>
            </a:r>
          </a:p>
          <a:p>
            <a:pPr lvl="1" indent="-342900">
              <a:buFont typeface="+mj-lt"/>
              <a:buAutoNum type="arabicPeriod" startAt="4"/>
            </a:pPr>
            <a:r>
              <a:rPr lang="de-CH" sz="1600" dirty="0">
                <a:solidFill>
                  <a:srgbClr val="838B83"/>
                </a:solidFill>
              </a:rPr>
              <a:t>Was hat Ihnen das Schülerstudium gebracht?</a:t>
            </a:r>
            <a:r>
              <a:rPr lang="en-GB" dirty="0">
                <a:solidFill>
                  <a:srgbClr val="838B83"/>
                </a:solidFill>
              </a:rPr>
              <a:t> </a:t>
            </a:r>
            <a:r>
              <a:rPr lang="de-CH" sz="1600" i="1" dirty="0"/>
              <a:t>Durch das Schülerstudium kann ich in der gleichen Zeit mehr erreichen, da ich für das Nacharbeiten in der Schule weniger Zeit brauche. Das im Studium gelernte Wissen kann ich in der Schule direkt anwenden. Ausserdem bin ich durch die erhöhten Anforderungen im Studium geistig ausgelasteter, was ich als sehr angenehm empfinde. Für ein späteres Studium kann ich mit dem Schülerstudium einen Teil des Studienpensums vorholen.</a:t>
            </a:r>
            <a:endParaRPr lang="en-GB" i="1" dirty="0"/>
          </a:p>
          <a:p>
            <a:pPr lvl="1" indent="-342900">
              <a:buAutoNum type="arabicPeriod" startAt="4"/>
            </a:pPr>
            <a:r>
              <a:rPr lang="de-CH" sz="1600" dirty="0">
                <a:solidFill>
                  <a:srgbClr val="838B83"/>
                </a:solidFill>
              </a:rPr>
              <a:t>Würden Sie es weiterempfehlen? Und falls ja, wem und weshalb?</a:t>
            </a:r>
            <a:r>
              <a:rPr lang="en-GB" dirty="0">
                <a:solidFill>
                  <a:srgbClr val="838B83"/>
                </a:solidFill>
              </a:rPr>
              <a:t> </a:t>
            </a:r>
            <a:r>
              <a:rPr lang="de-CH" sz="1600" i="1" dirty="0"/>
              <a:t>Ich würde das Schülerstudium jederzeit weiterempfehlen, sowohl für unterforderte Schülerinnen und Schüler als auch für Schülerinnen und Schüler mit einem besonderem Interesse in einem Fach. Zuletzt bleibt mir noch zu sagen, dass das Nacharbeiten von verpasstem Schulstoff meist weniger schlimm ist als erwartet.</a:t>
            </a:r>
            <a:endParaRPr lang="en-GB" sz="1600" i="1" dirty="0"/>
          </a:p>
          <a:p>
            <a:pPr marL="0" indent="0">
              <a:buNone/>
            </a:pPr>
            <a:endParaRPr lang="de-CH" sz="2400" dirty="0">
              <a:solidFill>
                <a:srgbClr val="838B83"/>
              </a:solidFill>
            </a:endParaRPr>
          </a:p>
          <a:p>
            <a:endParaRPr lang="de-CH" sz="2400"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15</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3982072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Kurzinterview 2</a:t>
            </a:r>
          </a:p>
        </p:txBody>
      </p:sp>
      <p:sp>
        <p:nvSpPr>
          <p:cNvPr id="3" name="Inhaltsplatzhalter 2"/>
          <p:cNvSpPr>
            <a:spLocks noGrp="1"/>
          </p:cNvSpPr>
          <p:nvPr>
            <p:ph idx="1"/>
          </p:nvPr>
        </p:nvSpPr>
        <p:spPr/>
        <p:txBody>
          <a:bodyPr/>
          <a:lstStyle/>
          <a:p>
            <a:r>
              <a:rPr lang="de-CH" sz="2400" dirty="0">
                <a:solidFill>
                  <a:srgbClr val="838B83"/>
                </a:solidFill>
              </a:rPr>
              <a:t>Elena S. (Schülerstudium: Biologie und Englisch)</a:t>
            </a:r>
          </a:p>
          <a:p>
            <a:pPr lvl="1" indent="-342900">
              <a:buFont typeface="Wingdings" pitchFamily="2" charset="2"/>
              <a:buAutoNum type="arabicPeriod"/>
            </a:pPr>
            <a:r>
              <a:rPr lang="de-CH" dirty="0">
                <a:solidFill>
                  <a:srgbClr val="838B83"/>
                </a:solidFill>
              </a:rPr>
              <a:t>Was hat Sie dazu bewogen, am Schülerstudium teilzunehmen?</a:t>
            </a:r>
            <a:r>
              <a:rPr lang="en-GB" dirty="0">
                <a:solidFill>
                  <a:srgbClr val="838B83"/>
                </a:solidFill>
              </a:rPr>
              <a:t> </a:t>
            </a:r>
            <a:r>
              <a:rPr lang="de-CH" i="1" dirty="0"/>
              <a:t>Für mich stand nie in Frage, ob ich studieren werden, die grosse Frage war nur: WAS werde ich studieren? Das Schülerstudium bot in vielerlei Hinsicht eine einmalige Möglichkeit, «Uni-Luft» zu schnuppern und mir ein besseres Bild von den unterschiedlichen Studiengängen zu machen. Zudem bietet das Sprachenzentrum der Universität Basel eine grosse Bandbreite an Kursen an, die ich als Ergänzung zur meiner Vorbereitung für das CAE nutzen konnte.</a:t>
            </a:r>
            <a:endParaRPr lang="en-GB" i="1" dirty="0"/>
          </a:p>
          <a:p>
            <a:pPr lvl="1" indent="-342900">
              <a:buFont typeface="Wingdings" pitchFamily="2" charset="2"/>
              <a:buAutoNum type="arabicPeriod"/>
            </a:pPr>
            <a:r>
              <a:rPr lang="de-CH" sz="1600" dirty="0">
                <a:solidFill>
                  <a:srgbClr val="838B83"/>
                </a:solidFill>
              </a:rPr>
              <a:t>Wie haben Sie das Schülerstudium wahrgenommen?</a:t>
            </a:r>
            <a:r>
              <a:rPr lang="en-GB" dirty="0">
                <a:solidFill>
                  <a:srgbClr val="838B83"/>
                </a:solidFill>
              </a:rPr>
              <a:t> </a:t>
            </a:r>
            <a:r>
              <a:rPr lang="de-CH" sz="1600" i="1" dirty="0"/>
              <a:t>Als eine durchaus wertvolle Erfahrung.</a:t>
            </a:r>
            <a:r>
              <a:rPr lang="en-GB" sz="1600" i="1" dirty="0"/>
              <a:t> </a:t>
            </a:r>
            <a:r>
              <a:rPr lang="de-CH" sz="1600" i="1" dirty="0"/>
              <a:t>Meine Interessen haben sich während der Zeit an der Uni deutlicher hervorgehoben, was mir bei der Studienwahl sicherlich geholfen hat; und ich bin mit meiner Entscheidung je länger desto mehr zufrieden. Es war lehrreich, eine sinnvolle Abwechslung vom Gymi-Alltag und eine (manchmal notwendige) Motivation für die kommenden Jahre.</a:t>
            </a:r>
            <a:endParaRPr lang="en-GB" sz="1600" i="1"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16</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1426132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Kurzinterview 2</a:t>
            </a:r>
          </a:p>
        </p:txBody>
      </p:sp>
      <p:sp>
        <p:nvSpPr>
          <p:cNvPr id="3" name="Inhaltsplatzhalter 2"/>
          <p:cNvSpPr>
            <a:spLocks noGrp="1"/>
          </p:cNvSpPr>
          <p:nvPr>
            <p:ph idx="1"/>
          </p:nvPr>
        </p:nvSpPr>
        <p:spPr/>
        <p:txBody>
          <a:bodyPr/>
          <a:lstStyle/>
          <a:p>
            <a:r>
              <a:rPr lang="de-CH" sz="2400" dirty="0">
                <a:solidFill>
                  <a:srgbClr val="838B83"/>
                </a:solidFill>
              </a:rPr>
              <a:t>Elena S. (Schülerstudium: Biologie und Englisch)</a:t>
            </a:r>
          </a:p>
          <a:p>
            <a:pPr lvl="1" indent="-342900">
              <a:buFont typeface="+mj-lt"/>
              <a:buAutoNum type="arabicPeriod" startAt="3"/>
            </a:pPr>
            <a:r>
              <a:rPr lang="de-CH" sz="1600" dirty="0">
                <a:solidFill>
                  <a:srgbClr val="838B83"/>
                </a:solidFill>
              </a:rPr>
              <a:t>Was waren Ihre Erwartungen, und inwiefern haben sich diese erfüllt?</a:t>
            </a:r>
            <a:r>
              <a:rPr lang="en-GB" dirty="0">
                <a:solidFill>
                  <a:srgbClr val="838B83"/>
                </a:solidFill>
              </a:rPr>
              <a:t> </a:t>
            </a:r>
            <a:r>
              <a:rPr lang="de-CH" i="1" dirty="0"/>
              <a:t>Mein oberstes Ziel war es, ein Gefühl für das Studieren zu erhalten. Das Gymnasium bildet zwar ein Bindeglied zwischen obligatorischer Schulzeit und tertiärer Ausbildung, aber in einem Hörsaal mit bis zu einigen Hundert weiteren Studenten zu sitzen ist doch anders als im relativ dazu schon fast familiären Umfeld von etwa 20 Mitschülern. Somit wurden meine Erwartungen klar erfüllt und durch den Austausch mit den Studenten und Dozenten, die ich kennenlernen durfte, sogar überschritten.</a:t>
            </a:r>
          </a:p>
          <a:p>
            <a:pPr lvl="1" indent="-342900">
              <a:buFont typeface="+mj-lt"/>
              <a:buAutoNum type="arabicPeriod" startAt="3"/>
            </a:pPr>
            <a:r>
              <a:rPr lang="de-CH" dirty="0">
                <a:solidFill>
                  <a:srgbClr val="838B83"/>
                </a:solidFill>
              </a:rPr>
              <a:t>Was hat Ihnen das Schülerstudium gebracht?</a:t>
            </a:r>
            <a:r>
              <a:rPr lang="en-GB" dirty="0">
                <a:solidFill>
                  <a:srgbClr val="838B83"/>
                </a:solidFill>
              </a:rPr>
              <a:t> </a:t>
            </a:r>
            <a:r>
              <a:rPr lang="de-CH" i="1" dirty="0"/>
              <a:t>Allem voran, Motivation und ganz viel Vorfreude fürs Studium. Studieren ist eine andere Art von Herausforderung, aber aller Mühe wert. Es öffnet Türen, deren Existenz man sich vorher nicht mal bewusst war. Ausserdem bereitet ein Schülerstudium auch auf den Umgang mit der Lernmenge einer Semesterprüfung vor, was vor allem in Hinsicht auf die Maturprüfungen eine gute Übung ist.</a:t>
            </a:r>
            <a:endParaRPr lang="en-GB" i="1" dirty="0"/>
          </a:p>
          <a:p>
            <a:pPr lvl="1" indent="-342900">
              <a:buFont typeface="+mj-lt"/>
              <a:buAutoNum type="arabicPeriod" startAt="3"/>
            </a:pPr>
            <a:endParaRPr lang="de-CH" sz="2400"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17</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2186136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Kurzinterview 2</a:t>
            </a:r>
          </a:p>
        </p:txBody>
      </p:sp>
      <p:sp>
        <p:nvSpPr>
          <p:cNvPr id="3" name="Inhaltsplatzhalter 2"/>
          <p:cNvSpPr>
            <a:spLocks noGrp="1"/>
          </p:cNvSpPr>
          <p:nvPr>
            <p:ph idx="1"/>
          </p:nvPr>
        </p:nvSpPr>
        <p:spPr/>
        <p:txBody>
          <a:bodyPr/>
          <a:lstStyle/>
          <a:p>
            <a:r>
              <a:rPr lang="de-CH" sz="2400" dirty="0">
                <a:solidFill>
                  <a:srgbClr val="838B83"/>
                </a:solidFill>
              </a:rPr>
              <a:t>Elena S. (Schülerstudium: Biologie und Englisch)</a:t>
            </a:r>
          </a:p>
          <a:p>
            <a:pPr lvl="1" indent="-342900">
              <a:buFont typeface="+mj-lt"/>
              <a:buAutoNum type="arabicPeriod" startAt="5"/>
            </a:pPr>
            <a:r>
              <a:rPr lang="de-CH" sz="1600" dirty="0">
                <a:solidFill>
                  <a:srgbClr val="838B83"/>
                </a:solidFill>
              </a:rPr>
              <a:t>Würden Sie es weiterempfehlen? Und falls ja, wem und weshalb?</a:t>
            </a:r>
            <a:r>
              <a:rPr lang="en-GB" dirty="0">
                <a:solidFill>
                  <a:srgbClr val="838B83"/>
                </a:solidFill>
              </a:rPr>
              <a:t> </a:t>
            </a:r>
            <a:r>
              <a:rPr lang="de-CH" sz="1600" i="1" dirty="0"/>
              <a:t>Ein Schülerstudium würde ich zweifellos jedem empfehlen, der sich dem zusätzlichen Aufwand bewusst ist, aber auch die Erfahrung zu schätzen weiss. Diejenigen, die schon wissen, was sie studieren möchten, können – mit einigen Ausnahmen – bereits mit einem Fuss ins Studium einsteigen (und dabei auch erste Kreditpunkte sammeln!). Alleanderen können, wie ich, diese einmalige Gelegenheit nutzen, um in der einen oder anderen Studienrichtung zu schnuppern oder auch um ausserschulische Interessen zu verfolgen, respektive zu vertiefen. So oder so, es wird sicherlich eine spannende Challenge und ich wünsche euch viel Spass dabei!</a:t>
            </a:r>
            <a:r>
              <a:rPr lang="en-GB" sz="1600" i="1" dirty="0"/>
              <a:t> </a:t>
            </a:r>
            <a:r>
              <a:rPr lang="de-CH" sz="1600" i="1" dirty="0"/>
              <a:t>PS: Mit ein wenig Planung und Selbstdisziplin ist auch der verpasste Stoff am Gymnasium wirklich gut nachholbar.</a:t>
            </a:r>
            <a:endParaRPr lang="en-GB" sz="1600" i="1" dirty="0"/>
          </a:p>
          <a:p>
            <a:pPr lvl="1" indent="-342900">
              <a:buFont typeface="+mj-lt"/>
              <a:buAutoNum type="arabicPeriod" startAt="5"/>
            </a:pPr>
            <a:endParaRPr lang="en-GB" sz="1600" i="1" dirty="0"/>
          </a:p>
          <a:p>
            <a:pPr marL="0" indent="0">
              <a:buNone/>
            </a:pPr>
            <a:endParaRPr lang="de-CH" sz="2400" dirty="0">
              <a:solidFill>
                <a:srgbClr val="838B83"/>
              </a:solidFill>
            </a:endParaRPr>
          </a:p>
          <a:p>
            <a:endParaRPr lang="de-CH" sz="2400"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18</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3625462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Kurzinterview 3</a:t>
            </a:r>
          </a:p>
        </p:txBody>
      </p:sp>
      <p:sp>
        <p:nvSpPr>
          <p:cNvPr id="3" name="Inhaltsplatzhalter 2"/>
          <p:cNvSpPr>
            <a:spLocks noGrp="1"/>
          </p:cNvSpPr>
          <p:nvPr>
            <p:ph idx="1"/>
          </p:nvPr>
        </p:nvSpPr>
        <p:spPr/>
        <p:txBody>
          <a:bodyPr/>
          <a:lstStyle/>
          <a:p>
            <a:r>
              <a:rPr lang="de-CH" sz="2400" dirty="0">
                <a:solidFill>
                  <a:srgbClr val="838B83"/>
                </a:solidFill>
              </a:rPr>
              <a:t>Joel B. (Schülerstudium: Nordistik)</a:t>
            </a:r>
          </a:p>
          <a:p>
            <a:pPr lvl="1" indent="-342900">
              <a:buFont typeface="Wingdings" pitchFamily="2" charset="2"/>
              <a:buAutoNum type="arabicPeriod"/>
            </a:pPr>
            <a:r>
              <a:rPr lang="de-CH" dirty="0">
                <a:solidFill>
                  <a:srgbClr val="838B83"/>
                </a:solidFill>
              </a:rPr>
              <a:t>Was hat Sie dazu bewogen, am Schülerstudium teilzunehmen?</a:t>
            </a:r>
            <a:r>
              <a:rPr lang="en-GB" dirty="0">
                <a:solidFill>
                  <a:srgbClr val="838B83"/>
                </a:solidFill>
              </a:rPr>
              <a:t> </a:t>
            </a:r>
            <a:r>
              <a:rPr lang="de-CH" i="1" dirty="0"/>
              <a:t>Ich wurde von meiner Klassenlehrerin darauf aufmerksam gemacht, dass dieses Angebot existiert. Ich fand den Gedanken sehr ansprechend, bereits während der Zeit am Gymnasium erste Uni-Erfahrungen sammeln zu können. Anfangs hatte ich aber einige Bedenken, welche Angebote da überhaupt geeignet sind, ohne dass man sich zu viel zumutet. Die Uni Basel hat aber für Schülerstudent*Innen ein breites Angebot und mir gefiel sehr, dass man daraus praktisch unbeschränkt Kurse wählen kann, seien es Vorlesungen oder Seminare. </a:t>
            </a:r>
            <a:r>
              <a:rPr lang="en-GB" i="1" dirty="0"/>
              <a:t>Ich habe mich für ein Seminar entschieden.</a:t>
            </a:r>
          </a:p>
          <a:p>
            <a:pPr lvl="1" indent="-342900">
              <a:buFont typeface="Wingdings" pitchFamily="2" charset="2"/>
              <a:buAutoNum type="arabicPeriod"/>
            </a:pPr>
            <a:r>
              <a:rPr lang="de-CH" sz="1600" dirty="0">
                <a:solidFill>
                  <a:srgbClr val="838B83"/>
                </a:solidFill>
              </a:rPr>
              <a:t>Wie haben Sie das Schülerstudium wahrgenommen?</a:t>
            </a:r>
            <a:r>
              <a:rPr lang="en-GB" dirty="0">
                <a:solidFill>
                  <a:srgbClr val="838B83"/>
                </a:solidFill>
              </a:rPr>
              <a:t> </a:t>
            </a:r>
            <a:r>
              <a:rPr lang="de-CH" i="1" dirty="0"/>
              <a:t>Da ich ein Seminar in eher kleineren Gruppen absolvierte, war der Unterschied zum Gymnasium nicht riesig, aber trotzdem vorhanden, da mehr auf Eigenverantwortung gesetzt wurde. Auch vom sozialen Aspekt her war es eine sehr positive Erfahrung, mit Universitätsstudenten in Kontakt zu kommen.</a:t>
            </a:r>
            <a:endParaRPr lang="en-GB" i="1"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19</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3656540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idx="1"/>
          </p:nvPr>
        </p:nvSpPr>
        <p:spPr>
          <a:xfrm>
            <a:off x="251520" y="3933056"/>
            <a:ext cx="8424862" cy="2448272"/>
          </a:xfrm>
        </p:spPr>
        <p:txBody>
          <a:bodyPr/>
          <a:lstStyle/>
          <a:p>
            <a:pPr marL="0" indent="0">
              <a:spcBef>
                <a:spcPts val="720"/>
              </a:spcBef>
              <a:spcAft>
                <a:spcPts val="720"/>
              </a:spcAft>
              <a:buNone/>
            </a:pPr>
            <a:endParaRPr lang="de-CH" sz="2400" dirty="0">
              <a:solidFill>
                <a:srgbClr val="838B83"/>
              </a:solidFill>
            </a:endParaRPr>
          </a:p>
          <a:p>
            <a:pPr marL="0" indent="0">
              <a:spcBef>
                <a:spcPts val="720"/>
              </a:spcBef>
              <a:spcAft>
                <a:spcPts val="720"/>
              </a:spcAft>
              <a:buNone/>
            </a:pPr>
            <a:r>
              <a:rPr lang="de-CH" sz="2400" dirty="0">
                <a:solidFill>
                  <a:srgbClr val="838B83"/>
                </a:solidFill>
              </a:rPr>
              <a:t>Ein Angebot </a:t>
            </a:r>
            <a:r>
              <a:rPr lang="de-DE" altLang="de-DE" sz="2400" dirty="0">
                <a:solidFill>
                  <a:srgbClr val="838B83"/>
                </a:solidFill>
              </a:rPr>
              <a:t>des Bildungsraums Nordwestschweiz und der Universität Basel</a:t>
            </a:r>
          </a:p>
          <a:p>
            <a:pPr marL="0" indent="0">
              <a:spcBef>
                <a:spcPts val="720"/>
              </a:spcBef>
              <a:spcAft>
                <a:spcPts val="720"/>
              </a:spcAft>
              <a:buNone/>
            </a:pPr>
            <a:r>
              <a:rPr lang="de-CH" sz="2400" dirty="0">
                <a:solidFill>
                  <a:srgbClr val="838B83"/>
                </a:solidFill>
              </a:rPr>
              <a:t>Infoveranstaltung zum Schülerstudium                Gymnasien AG, BL, BS, SO</a:t>
            </a:r>
          </a:p>
          <a:p>
            <a:pPr marL="0" indent="0">
              <a:spcBef>
                <a:spcPts val="720"/>
              </a:spcBef>
              <a:spcAft>
                <a:spcPts val="720"/>
              </a:spcAft>
              <a:buNone/>
            </a:pPr>
            <a:endParaRPr lang="de-CH" sz="400" dirty="0">
              <a:solidFill>
                <a:srgbClr val="838B83"/>
              </a:solidFill>
            </a:endParaRPr>
          </a:p>
        </p:txBody>
      </p:sp>
      <p:sp>
        <p:nvSpPr>
          <p:cNvPr id="10" name="Titel 1"/>
          <p:cNvSpPr>
            <a:spLocks noGrp="1"/>
          </p:cNvSpPr>
          <p:nvPr>
            <p:ph type="title"/>
          </p:nvPr>
        </p:nvSpPr>
        <p:spPr>
          <a:xfrm>
            <a:off x="307156" y="1628800"/>
            <a:ext cx="8369300" cy="719137"/>
          </a:xfrm>
        </p:spPr>
        <p:txBody>
          <a:bodyPr/>
          <a:lstStyle/>
          <a:p>
            <a:r>
              <a:rPr lang="de-CH" sz="4400" dirty="0">
                <a:latin typeface="Georgia" panose="02040502050405020303" pitchFamily="18" charset="0"/>
              </a:rPr>
              <a:t>Schülerstudium an der Universität Basel </a:t>
            </a:r>
          </a:p>
        </p:txBody>
      </p:sp>
      <p:sp>
        <p:nvSpPr>
          <p:cNvPr id="11" name="Foliennummernplatzhalter 3"/>
          <p:cNvSpPr>
            <a:spLocks noGrp="1"/>
          </p:cNvSpPr>
          <p:nvPr>
            <p:ph type="sldNum" sz="quarter" idx="10"/>
          </p:nvPr>
        </p:nvSpPr>
        <p:spPr>
          <a:xfrm>
            <a:off x="6948488" y="6308725"/>
            <a:ext cx="1905000" cy="360363"/>
          </a:xfrm>
        </p:spPr>
        <p:txBody>
          <a:bodyPr/>
          <a:lstStyle/>
          <a:p>
            <a:pPr lvl="1"/>
            <a:r>
              <a:rPr lang="de-DE" altLang="de-DE" sz="1800" dirty="0">
                <a:solidFill>
                  <a:srgbClr val="838B83"/>
                </a:solidFill>
                <a:latin typeface="Georgia" panose="02040502050405020303" pitchFamily="18" charset="0"/>
              </a:rPr>
              <a:t>2</a:t>
            </a:r>
          </a:p>
        </p:txBody>
      </p:sp>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221" y="2902344"/>
            <a:ext cx="2401923" cy="13187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4686" y="3045765"/>
            <a:ext cx="2523578" cy="9539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Kurzinterview 3</a:t>
            </a:r>
          </a:p>
        </p:txBody>
      </p:sp>
      <p:sp>
        <p:nvSpPr>
          <p:cNvPr id="3" name="Inhaltsplatzhalter 2"/>
          <p:cNvSpPr>
            <a:spLocks noGrp="1"/>
          </p:cNvSpPr>
          <p:nvPr>
            <p:ph idx="1"/>
          </p:nvPr>
        </p:nvSpPr>
        <p:spPr/>
        <p:txBody>
          <a:bodyPr/>
          <a:lstStyle/>
          <a:p>
            <a:r>
              <a:rPr lang="de-CH" sz="2400" dirty="0">
                <a:solidFill>
                  <a:srgbClr val="838B83"/>
                </a:solidFill>
              </a:rPr>
              <a:t>Joel B. (Schülerstudium: Nordistik)</a:t>
            </a:r>
          </a:p>
          <a:p>
            <a:pPr lvl="1" indent="-342900">
              <a:buFont typeface="+mj-lt"/>
              <a:buAutoNum type="arabicPeriod" startAt="3"/>
            </a:pPr>
            <a:r>
              <a:rPr lang="de-CH" sz="1600" dirty="0">
                <a:solidFill>
                  <a:srgbClr val="838B83"/>
                </a:solidFill>
              </a:rPr>
              <a:t>Was waren Ihre Erwartungen, und inwiefern haben sich diese erfüllt?</a:t>
            </a:r>
            <a:r>
              <a:rPr lang="en-GB" dirty="0">
                <a:solidFill>
                  <a:srgbClr val="838B83"/>
                </a:solidFill>
              </a:rPr>
              <a:t> </a:t>
            </a:r>
            <a:r>
              <a:rPr lang="de-CH" i="1" dirty="0"/>
              <a:t>Meine Erwartungen waren vor allem fachlicher Natur und diese wurden vollends erfüllt. Ausserdem ist es rückblickend kein Problem, sowohl das Schülerstudium als auch die Schule terminlich zu kombinieren, solange man bei der Vorlesungswahl eine gewisse Flexibilität mitbringt.</a:t>
            </a:r>
          </a:p>
          <a:p>
            <a:pPr lvl="1" indent="-342900">
              <a:buFont typeface="+mj-lt"/>
              <a:buAutoNum type="arabicPeriod" startAt="3"/>
            </a:pPr>
            <a:r>
              <a:rPr lang="de-CH" dirty="0">
                <a:solidFill>
                  <a:srgbClr val="838B83"/>
                </a:solidFill>
              </a:rPr>
              <a:t>Was hat Ihnen das Schülerstudium gebracht?</a:t>
            </a:r>
            <a:r>
              <a:rPr lang="en-GB" dirty="0">
                <a:solidFill>
                  <a:srgbClr val="838B83"/>
                </a:solidFill>
              </a:rPr>
              <a:t> </a:t>
            </a:r>
            <a:r>
              <a:rPr lang="de-CH" i="1" dirty="0"/>
              <a:t>Leider konnten meine Kreditpunkte nicht anerkannt werden, da ich aktuell nicht an der Uni Basel studiere. Nichtsdestotrotz würde ich das Schülerstudium wieder machen, da es sowohl meinen Horizont, mein Wissen im entsprechenden Fach aber auch mich persönlich weitergebracht hat und eine spannende Abwechslung zum Schulalltag darstellte. Ausserdem half es mir bei der Studienwahl, da ich bereits einen Einblick in mich interessierende Studienfächer erhielt.</a:t>
            </a:r>
            <a:endParaRPr lang="en-GB" i="1" dirty="0"/>
          </a:p>
          <a:p>
            <a:pPr lvl="1" indent="-342900">
              <a:buAutoNum type="arabicPeriod" startAt="3"/>
            </a:pPr>
            <a:endParaRPr lang="de-CH" sz="2400"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20</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3809606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Kurzinterview 3</a:t>
            </a:r>
          </a:p>
        </p:txBody>
      </p:sp>
      <p:sp>
        <p:nvSpPr>
          <p:cNvPr id="3" name="Inhaltsplatzhalter 2"/>
          <p:cNvSpPr>
            <a:spLocks noGrp="1"/>
          </p:cNvSpPr>
          <p:nvPr>
            <p:ph idx="1"/>
          </p:nvPr>
        </p:nvSpPr>
        <p:spPr/>
        <p:txBody>
          <a:bodyPr/>
          <a:lstStyle/>
          <a:p>
            <a:r>
              <a:rPr lang="de-CH" sz="2400" dirty="0">
                <a:solidFill>
                  <a:srgbClr val="838B83"/>
                </a:solidFill>
              </a:rPr>
              <a:t>Joel B. (Schülerstudium: Nordistik)</a:t>
            </a:r>
          </a:p>
          <a:p>
            <a:pPr lvl="1" indent="-342900">
              <a:buFont typeface="+mj-lt"/>
              <a:buAutoNum type="arabicPeriod" startAt="5"/>
            </a:pPr>
            <a:r>
              <a:rPr lang="de-CH" sz="1600" dirty="0">
                <a:solidFill>
                  <a:srgbClr val="838B83"/>
                </a:solidFill>
              </a:rPr>
              <a:t>Würden Sie es weiterempfehlen? Und falls ja, wem und weshalb?</a:t>
            </a:r>
            <a:r>
              <a:rPr lang="en-GB" dirty="0">
                <a:solidFill>
                  <a:srgbClr val="838B83"/>
                </a:solidFill>
              </a:rPr>
              <a:t> </a:t>
            </a:r>
            <a:r>
              <a:rPr lang="de-CH" sz="1600" i="1" dirty="0"/>
              <a:t>Ich würde das Schülerstudium auf jeden Fall weiterempfehlen, da ich dadurch parallel zur Schule weiteres Wissen in meinen Interessensgebieten erlangen konnte, ohne dafür bereits an der Universität als Student eingeschrieben zu sein. Man muss dafür aber eine gewisse Bereitschaft zum Abwägen von schulischen Interessen mitbringen, denn die Woche hat nicht mehr als 7 Tage. Vielbeschäftigte Leute sollten sich deshalb überlegen, was sie  priorisieren möchten, aber ansonsten kann ich es jeder Person empfehlen, die das nötige Interesse an verschiedenen Vorlesungsfächern mitbringt!</a:t>
            </a:r>
            <a:endParaRPr lang="en-GB" sz="1600" i="1" dirty="0"/>
          </a:p>
          <a:p>
            <a:pPr marL="0" indent="0">
              <a:buNone/>
            </a:pPr>
            <a:endParaRPr lang="de-CH" sz="2400" dirty="0">
              <a:solidFill>
                <a:srgbClr val="838B83"/>
              </a:solidFill>
            </a:endParaRPr>
          </a:p>
          <a:p>
            <a:endParaRPr lang="de-CH" sz="2400"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21</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2253954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Bewerbung </a:t>
            </a:r>
          </a:p>
        </p:txBody>
      </p:sp>
      <p:sp>
        <p:nvSpPr>
          <p:cNvPr id="3" name="Inhaltsplatzhalter 2"/>
          <p:cNvSpPr>
            <a:spLocks noGrp="1"/>
          </p:cNvSpPr>
          <p:nvPr>
            <p:ph idx="1"/>
          </p:nvPr>
        </p:nvSpPr>
        <p:spPr/>
        <p:txBody>
          <a:bodyPr/>
          <a:lstStyle/>
          <a:p>
            <a:r>
              <a:rPr lang="de-CH" sz="2400" dirty="0">
                <a:solidFill>
                  <a:srgbClr val="838B83"/>
                </a:solidFill>
              </a:rPr>
              <a:t>Falls Sie von diesen Interviews inspiriert wurden, empfehlen wir Ihnen, mit Ihrer Klassenlehrperson und der </a:t>
            </a:r>
            <a:r>
              <a:rPr lang="de-CH" sz="2400" dirty="0"/>
              <a:t>Kontaktperson fürs Schülerstudium </a:t>
            </a:r>
            <a:r>
              <a:rPr lang="de-CH" sz="2400" dirty="0">
                <a:solidFill>
                  <a:srgbClr val="838B83"/>
                </a:solidFill>
              </a:rPr>
              <a:t>an Ihrem </a:t>
            </a:r>
            <a:r>
              <a:rPr lang="de-CH" sz="2400" dirty="0"/>
              <a:t>Gymnasium</a:t>
            </a:r>
            <a:r>
              <a:rPr lang="de-CH" sz="2400" dirty="0">
                <a:solidFill>
                  <a:srgbClr val="838B83"/>
                </a:solidFill>
              </a:rPr>
              <a:t> Kontakt aufzunehmen.</a:t>
            </a:r>
          </a:p>
          <a:p>
            <a:r>
              <a:rPr lang="de-CH" sz="2400" dirty="0">
                <a:solidFill>
                  <a:srgbClr val="838B83"/>
                </a:solidFill>
              </a:rPr>
              <a:t>Sollten sowohl </a:t>
            </a:r>
            <a:r>
              <a:rPr lang="de-CH" sz="2400" dirty="0"/>
              <a:t>Ihre Klassenlehrperson</a:t>
            </a:r>
            <a:r>
              <a:rPr lang="de-CH" sz="2400" dirty="0">
                <a:solidFill>
                  <a:srgbClr val="838B83"/>
                </a:solidFill>
              </a:rPr>
              <a:t> als auch das </a:t>
            </a:r>
            <a:r>
              <a:rPr lang="de-CH" sz="2400" dirty="0"/>
              <a:t>Klassenteam </a:t>
            </a:r>
            <a:r>
              <a:rPr lang="de-CH" sz="2400" dirty="0">
                <a:solidFill>
                  <a:srgbClr val="838B83"/>
                </a:solidFill>
              </a:rPr>
              <a:t>Ihre Bewerbung </a:t>
            </a:r>
            <a:r>
              <a:rPr lang="de-CH" sz="2400" dirty="0"/>
              <a:t>empfehlen</a:t>
            </a:r>
            <a:r>
              <a:rPr lang="de-CH" sz="2400" dirty="0">
                <a:solidFill>
                  <a:srgbClr val="838B83"/>
                </a:solidFill>
              </a:rPr>
              <a:t>, können Sie nun Ihr </a:t>
            </a:r>
            <a:r>
              <a:rPr lang="de-CH" sz="2400" dirty="0"/>
              <a:t>Bewerbungsdossier</a:t>
            </a:r>
            <a:r>
              <a:rPr lang="de-CH" sz="2400" dirty="0">
                <a:solidFill>
                  <a:srgbClr val="838B83"/>
                </a:solidFill>
              </a:rPr>
              <a:t> zusammenstellen. Den </a:t>
            </a:r>
            <a:r>
              <a:rPr lang="de-CH" sz="2400" dirty="0"/>
              <a:t>Abgabetermin</a:t>
            </a:r>
            <a:r>
              <a:rPr lang="de-CH" sz="2400" dirty="0">
                <a:solidFill>
                  <a:srgbClr val="838B83"/>
                </a:solidFill>
              </a:rPr>
              <a:t> erfahren Sie bei Ihrer </a:t>
            </a:r>
            <a:r>
              <a:rPr lang="de-CH" altLang="de-DE" sz="2400" dirty="0">
                <a:solidFill>
                  <a:srgbClr val="838B83"/>
                </a:solidFill>
              </a:rPr>
              <a:t>Schülerstudium Kontaktperson.</a:t>
            </a:r>
            <a:endParaRPr lang="de-CH" sz="2400" dirty="0">
              <a:solidFill>
                <a:srgbClr val="838B83"/>
              </a:solidFill>
            </a:endParaRPr>
          </a:p>
          <a:p>
            <a:r>
              <a:rPr lang="de-CH" sz="2400" dirty="0">
                <a:solidFill>
                  <a:srgbClr val="838B83"/>
                </a:solidFill>
              </a:rPr>
              <a:t>Über Ihre </a:t>
            </a:r>
            <a:r>
              <a:rPr lang="de-CH" sz="2400" dirty="0"/>
              <a:t>Zulassung</a:t>
            </a:r>
            <a:r>
              <a:rPr lang="de-CH" sz="2400" dirty="0">
                <a:solidFill>
                  <a:srgbClr val="838B83"/>
                </a:solidFill>
              </a:rPr>
              <a:t> von Seiten der </a:t>
            </a:r>
            <a:r>
              <a:rPr lang="de-CH" sz="2400" dirty="0"/>
              <a:t>Schule</a:t>
            </a:r>
            <a:r>
              <a:rPr lang="de-CH" sz="2400" dirty="0">
                <a:solidFill>
                  <a:srgbClr val="838B83"/>
                </a:solidFill>
              </a:rPr>
              <a:t> entscheidet die </a:t>
            </a:r>
            <a:r>
              <a:rPr lang="de-CH" sz="2400" dirty="0"/>
              <a:t>Schulleitung</a:t>
            </a:r>
            <a:r>
              <a:rPr lang="de-CH" sz="2400" dirty="0">
                <a:solidFill>
                  <a:srgbClr val="838B83"/>
                </a:solidFill>
              </a:rPr>
              <a:t>.</a:t>
            </a:r>
          </a:p>
          <a:p>
            <a:endParaRPr lang="de-CH" sz="2400" dirty="0">
              <a:solidFill>
                <a:srgbClr val="838B83"/>
              </a:solidFill>
            </a:endParaRPr>
          </a:p>
          <a:p>
            <a:pPr marL="0" indent="0">
              <a:buNone/>
            </a:pPr>
            <a:endParaRPr lang="de-CH" altLang="de-DE" sz="2400" dirty="0"/>
          </a:p>
          <a:p>
            <a:endParaRPr lang="de-CH" sz="2400" dirty="0">
              <a:solidFill>
                <a:srgbClr val="838B83"/>
              </a:solidFill>
            </a:endParaRPr>
          </a:p>
          <a:p>
            <a:pPr marL="0" indent="0">
              <a:buNone/>
            </a:pPr>
            <a:endParaRPr lang="de-CH" sz="2400" dirty="0">
              <a:solidFill>
                <a:srgbClr val="838B83"/>
              </a:solidFill>
            </a:endParaRPr>
          </a:p>
          <a:p>
            <a:endParaRPr lang="de-CH" sz="2400"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22</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4245566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Aufnahme und Gespräch an der Uni</a:t>
            </a:r>
          </a:p>
        </p:txBody>
      </p:sp>
      <p:sp>
        <p:nvSpPr>
          <p:cNvPr id="3" name="Inhaltsplatzhalter 2"/>
          <p:cNvSpPr>
            <a:spLocks noGrp="1"/>
          </p:cNvSpPr>
          <p:nvPr>
            <p:ph idx="1"/>
          </p:nvPr>
        </p:nvSpPr>
        <p:spPr>
          <a:xfrm>
            <a:off x="395288" y="2133600"/>
            <a:ext cx="8424862" cy="4535488"/>
          </a:xfrm>
        </p:spPr>
        <p:txBody>
          <a:bodyPr/>
          <a:lstStyle/>
          <a:p>
            <a:r>
              <a:rPr lang="de-CH" sz="2400" dirty="0">
                <a:solidFill>
                  <a:srgbClr val="838B83"/>
                </a:solidFill>
              </a:rPr>
              <a:t>Nach einer Schülerstudium-Zulassung von Seiten der Schule</a:t>
            </a:r>
            <a:r>
              <a:rPr lang="de-CH" sz="2400" dirty="0"/>
              <a:t> erfolgt die </a:t>
            </a:r>
            <a:r>
              <a:rPr lang="de-CH" altLang="de-DE" sz="2400" dirty="0">
                <a:ea typeface="ＭＳ Ｐゴシック" pitchFamily="4" charset="-128"/>
              </a:rPr>
              <a:t>definitive Aufnahme</a:t>
            </a:r>
            <a:r>
              <a:rPr lang="de-CH" altLang="de-DE" sz="2400" dirty="0">
                <a:solidFill>
                  <a:srgbClr val="838B83"/>
                </a:solidFill>
                <a:ea typeface="ＭＳ Ｐゴシック" pitchFamily="4" charset="-128"/>
              </a:rPr>
              <a:t> durch die </a:t>
            </a:r>
            <a:r>
              <a:rPr lang="de-CH" altLang="de-DE" sz="2400" dirty="0">
                <a:ea typeface="ＭＳ Ｐゴシック" pitchFamily="4" charset="-128"/>
              </a:rPr>
              <a:t>Fachvertreter der Universität</a:t>
            </a:r>
            <a:r>
              <a:rPr lang="de-CH" altLang="de-DE" sz="2400" dirty="0">
                <a:solidFill>
                  <a:srgbClr val="838B83"/>
                </a:solidFill>
                <a:ea typeface="ＭＳ Ｐゴシック" pitchFamily="4" charset="-128"/>
              </a:rPr>
              <a:t>.</a:t>
            </a:r>
          </a:p>
          <a:p>
            <a:r>
              <a:rPr lang="de-CH" altLang="de-DE" sz="2400" dirty="0">
                <a:solidFill>
                  <a:srgbClr val="838B83"/>
                </a:solidFill>
                <a:ea typeface="ＭＳ Ｐゴシック" pitchFamily="4" charset="-128"/>
              </a:rPr>
              <a:t>Dazu werden Sie zu einem </a:t>
            </a:r>
            <a:r>
              <a:rPr lang="de-CH" altLang="de-DE" sz="2400" dirty="0">
                <a:ea typeface="ＭＳ Ｐゴシック" pitchFamily="4" charset="-128"/>
              </a:rPr>
              <a:t>Gespräch mit dem Fachvertreter/der Fachvertreterin </a:t>
            </a:r>
            <a:r>
              <a:rPr lang="de-CH" altLang="de-DE" sz="2400" dirty="0">
                <a:solidFill>
                  <a:srgbClr val="838B83"/>
                </a:solidFill>
                <a:ea typeface="ＭＳ Ｐゴシック" pitchFamily="4" charset="-128"/>
              </a:rPr>
              <a:t>des gewählten </a:t>
            </a:r>
            <a:r>
              <a:rPr lang="de-CH" altLang="de-DE" sz="2400" dirty="0">
                <a:ea typeface="ＭＳ Ｐゴシック" pitchFamily="4" charset="-128"/>
              </a:rPr>
              <a:t>Studienganges</a:t>
            </a:r>
            <a:r>
              <a:rPr lang="de-CH" altLang="de-DE" sz="2400" dirty="0">
                <a:solidFill>
                  <a:srgbClr val="838B83"/>
                </a:solidFill>
                <a:ea typeface="ＭＳ Ｐゴシック" pitchFamily="4" charset="-128"/>
              </a:rPr>
              <a:t> eingeladen.</a:t>
            </a:r>
          </a:p>
          <a:p>
            <a:r>
              <a:rPr lang="de-CH" altLang="de-DE" sz="2400" dirty="0">
                <a:solidFill>
                  <a:srgbClr val="838B83"/>
                </a:solidFill>
                <a:ea typeface="ＭＳ Ｐゴシック" pitchFamily="4" charset="-128"/>
              </a:rPr>
              <a:t>Nach einem erfolgreichen Gespräch reichen Sie den </a:t>
            </a:r>
            <a:r>
              <a:rPr lang="de-CH" altLang="de-DE" sz="2400" dirty="0">
                <a:ea typeface="ＭＳ Ｐゴシック" pitchFamily="4" charset="-128"/>
              </a:rPr>
              <a:t>Belegschein </a:t>
            </a:r>
            <a:r>
              <a:rPr lang="de-CH" altLang="de-DE" sz="2400" dirty="0">
                <a:solidFill>
                  <a:srgbClr val="838B83"/>
                </a:solidFill>
                <a:ea typeface="ＭＳ Ｐゴシック" pitchFamily="4" charset="-128"/>
              </a:rPr>
              <a:t>ein. Diesen erhalten Sie von Ihrer</a:t>
            </a:r>
            <a:r>
              <a:rPr lang="de-CH" altLang="de-DE" sz="2400" dirty="0">
                <a:ea typeface="ＭＳ Ｐゴシック" pitchFamily="4" charset="-128"/>
              </a:rPr>
              <a:t> </a:t>
            </a:r>
            <a:r>
              <a:rPr lang="de-CH" altLang="de-DE" sz="2400" dirty="0">
                <a:solidFill>
                  <a:srgbClr val="838B83"/>
                </a:solidFill>
                <a:ea typeface="ＭＳ Ｐゴシック" pitchFamily="4" charset="-128"/>
              </a:rPr>
              <a:t>Schülerstudium Kontaktperson am Gymnasium.</a:t>
            </a:r>
          </a:p>
          <a:p>
            <a:endParaRPr lang="de-CH" altLang="de-DE" sz="2400" dirty="0">
              <a:solidFill>
                <a:srgbClr val="838B83"/>
              </a:solidFill>
              <a:ea typeface="ＭＳ Ｐゴシック" pitchFamily="4" charset="-128"/>
            </a:endParaRPr>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23</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2238143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Belegen von Univeranstaltungen</a:t>
            </a:r>
          </a:p>
        </p:txBody>
      </p:sp>
      <p:sp>
        <p:nvSpPr>
          <p:cNvPr id="3" name="Inhaltsplatzhalter 2"/>
          <p:cNvSpPr>
            <a:spLocks noGrp="1"/>
          </p:cNvSpPr>
          <p:nvPr>
            <p:ph idx="1"/>
          </p:nvPr>
        </p:nvSpPr>
        <p:spPr>
          <a:xfrm>
            <a:off x="395288" y="2133600"/>
            <a:ext cx="8424862" cy="4535488"/>
          </a:xfrm>
        </p:spPr>
        <p:txBody>
          <a:bodyPr/>
          <a:lstStyle/>
          <a:p>
            <a:r>
              <a:rPr lang="de-CH" altLang="de-DE" sz="2400" dirty="0">
                <a:solidFill>
                  <a:srgbClr val="838B83"/>
                </a:solidFill>
                <a:ea typeface="ＭＳ Ｐゴシック" pitchFamily="4" charset="-128"/>
              </a:rPr>
              <a:t>Ihr Belegschein erreicht Frau Dr. Nele Hackländer von  den </a:t>
            </a:r>
            <a:r>
              <a:rPr lang="de-CH" altLang="de-DE" sz="2400" dirty="0">
                <a:ea typeface="ＭＳ Ｐゴシック" pitchFamily="4" charset="-128"/>
              </a:rPr>
              <a:t>Student Services</a:t>
            </a:r>
            <a:r>
              <a:rPr lang="de-CH" altLang="de-DE" sz="2400" dirty="0">
                <a:solidFill>
                  <a:srgbClr val="838B83"/>
                </a:solidFill>
                <a:ea typeface="ＭＳ Ｐゴシック" pitchFamily="4" charset="-128"/>
              </a:rPr>
              <a:t>, wo dieser geprüft wird.</a:t>
            </a:r>
          </a:p>
          <a:p>
            <a:r>
              <a:rPr lang="de-CH" altLang="de-DE" sz="2400" dirty="0">
                <a:solidFill>
                  <a:srgbClr val="838B83"/>
                </a:solidFill>
                <a:ea typeface="ＭＳ Ｐゴシック" pitchFamily="4" charset="-128"/>
              </a:rPr>
              <a:t>Daraufhin erhalten Sie von der Universität Basel sowohl eine </a:t>
            </a:r>
            <a:r>
              <a:rPr lang="de-CH" altLang="de-DE" sz="2400" dirty="0">
                <a:ea typeface="ＭＳ Ｐゴシック" pitchFamily="4" charset="-128"/>
              </a:rPr>
              <a:t>Kopie des Belegscheins</a:t>
            </a:r>
            <a:r>
              <a:rPr lang="de-CH" altLang="de-DE" sz="2400" dirty="0">
                <a:solidFill>
                  <a:srgbClr val="838B83"/>
                </a:solidFill>
                <a:ea typeface="ＭＳ Ｐゴシック" pitchFamily="4" charset="-128"/>
              </a:rPr>
              <a:t> als auch Ihre </a:t>
            </a:r>
            <a:r>
              <a:rPr lang="de-CH" altLang="de-DE" sz="2400" dirty="0">
                <a:ea typeface="ＭＳ Ｐゴシック" pitchFamily="4" charset="-128"/>
              </a:rPr>
              <a:t>eigene Uni </a:t>
            </a:r>
            <a:r>
              <a:rPr lang="de-CH" altLang="de-DE" sz="2400" dirty="0" smtClean="0">
                <a:ea typeface="ＭＳ Ｐゴシック" pitchFamily="4" charset="-128"/>
              </a:rPr>
              <a:t> E-Mail-Adresse</a:t>
            </a:r>
            <a:r>
              <a:rPr lang="de-CH" altLang="de-DE" sz="2400" dirty="0">
                <a:solidFill>
                  <a:srgbClr val="838B83"/>
                </a:solidFill>
                <a:ea typeface="ＭＳ Ｐゴシック" pitchFamily="4" charset="-128"/>
              </a:rPr>
              <a:t>, welche Ihnen den </a:t>
            </a:r>
            <a:r>
              <a:rPr lang="de-CH" altLang="de-DE" sz="2400" dirty="0">
                <a:ea typeface="ＭＳ Ｐゴシック" pitchFamily="4" charset="-128"/>
              </a:rPr>
              <a:t>Zugang</a:t>
            </a:r>
            <a:r>
              <a:rPr lang="de-CH" altLang="de-DE" sz="2400" dirty="0">
                <a:solidFill>
                  <a:srgbClr val="838B83"/>
                </a:solidFill>
                <a:ea typeface="ＭＳ Ｐゴシック" pitchFamily="4" charset="-128"/>
              </a:rPr>
              <a:t> zu den verschiedenen online </a:t>
            </a:r>
            <a:r>
              <a:rPr lang="de-CH" altLang="de-DE" sz="2400" dirty="0">
                <a:ea typeface="ＭＳ Ｐゴシック" pitchFamily="4" charset="-128"/>
              </a:rPr>
              <a:t>Plattformen </a:t>
            </a:r>
            <a:r>
              <a:rPr lang="de-CH" altLang="de-DE" sz="2400" dirty="0">
                <a:solidFill>
                  <a:srgbClr val="838B83"/>
                </a:solidFill>
                <a:ea typeface="ＭＳ Ｐゴシック" pitchFamily="4" charset="-128"/>
              </a:rPr>
              <a:t>ermöglicht.</a:t>
            </a:r>
          </a:p>
          <a:p>
            <a:r>
              <a:rPr lang="de-CH" sz="2400" dirty="0">
                <a:solidFill>
                  <a:srgbClr val="838B83"/>
                </a:solidFill>
                <a:ea typeface="ＭＳ Ｐゴシック" pitchFamily="4" charset="-128"/>
              </a:rPr>
              <a:t>Wir empfehlen Ihnen, während und nach dem Vorlesungssemester den </a:t>
            </a:r>
            <a:r>
              <a:rPr lang="de-CH" sz="2400" dirty="0">
                <a:ea typeface="ＭＳ Ｐゴシック" pitchFamily="4" charset="-128"/>
              </a:rPr>
              <a:t>Austausch</a:t>
            </a:r>
            <a:r>
              <a:rPr lang="de-CH" sz="2400" dirty="0">
                <a:solidFill>
                  <a:srgbClr val="838B83"/>
                </a:solidFill>
                <a:ea typeface="ＭＳ Ｐゴシック" pitchFamily="4" charset="-128"/>
              </a:rPr>
              <a:t> mit Ihrer Kontaktperson am Gymnasium zu pflegen.</a:t>
            </a:r>
            <a:endParaRPr lang="de-CH" sz="2400" dirty="0">
              <a:solidFill>
                <a:srgbClr val="838B83"/>
              </a:solidFill>
            </a:endParaRPr>
          </a:p>
          <a:p>
            <a:endParaRPr lang="de-CH" altLang="de-DE" sz="2400" dirty="0">
              <a:solidFill>
                <a:srgbClr val="838B83"/>
              </a:solidFill>
              <a:ea typeface="ＭＳ Ｐゴシック" pitchFamily="4" charset="-128"/>
            </a:endParaRPr>
          </a:p>
          <a:p>
            <a:endParaRPr lang="de-CH" altLang="de-DE" sz="2400" dirty="0">
              <a:solidFill>
                <a:srgbClr val="838B83"/>
              </a:solidFill>
              <a:ea typeface="ＭＳ Ｐゴシック" pitchFamily="4" charset="-128"/>
            </a:endParaRPr>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24</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3702211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Weitere Informationen</a:t>
            </a:r>
          </a:p>
        </p:txBody>
      </p:sp>
      <p:sp>
        <p:nvSpPr>
          <p:cNvPr id="3" name="Inhaltsplatzhalter 2"/>
          <p:cNvSpPr>
            <a:spLocks noGrp="1"/>
          </p:cNvSpPr>
          <p:nvPr>
            <p:ph idx="1"/>
          </p:nvPr>
        </p:nvSpPr>
        <p:spPr/>
        <p:txBody>
          <a:bodyPr/>
          <a:lstStyle/>
          <a:p>
            <a:r>
              <a:rPr lang="de-CH" sz="2400" dirty="0">
                <a:solidFill>
                  <a:srgbClr val="838B83"/>
                </a:solidFill>
              </a:rPr>
              <a:t>Auf der </a:t>
            </a:r>
            <a:r>
              <a:rPr lang="de-CH" sz="2400" dirty="0"/>
              <a:t>Website </a:t>
            </a:r>
            <a:r>
              <a:rPr lang="de-CH" sz="2400" dirty="0">
                <a:solidFill>
                  <a:srgbClr val="838B83"/>
                </a:solidFill>
              </a:rPr>
              <a:t>der </a:t>
            </a:r>
            <a:r>
              <a:rPr lang="de-CH" sz="2400" dirty="0"/>
              <a:t>Universität Basel </a:t>
            </a:r>
            <a:r>
              <a:rPr lang="de-CH" sz="2400" u="sng" dirty="0">
                <a:solidFill>
                  <a:srgbClr val="838B83"/>
                </a:solidFill>
                <a:hlinkClick r:id="rId2"/>
              </a:rPr>
              <a:t>https://www.unibas.ch/de</a:t>
            </a:r>
            <a:r>
              <a:rPr lang="de-CH" sz="2400" u="sng" dirty="0">
                <a:solidFill>
                  <a:srgbClr val="838B83"/>
                </a:solidFill>
              </a:rPr>
              <a:t>  </a:t>
            </a:r>
          </a:p>
          <a:p>
            <a:r>
              <a:rPr lang="de-CH" sz="2400" dirty="0">
                <a:solidFill>
                  <a:srgbClr val="838B83"/>
                </a:solidFill>
              </a:rPr>
              <a:t>Im </a:t>
            </a:r>
            <a:r>
              <a:rPr lang="de-CH" sz="2400" dirty="0"/>
              <a:t>Vorlesungsverzeichnis </a:t>
            </a:r>
            <a:r>
              <a:rPr lang="de-CH" sz="2400" dirty="0">
                <a:solidFill>
                  <a:srgbClr val="838B83"/>
                </a:solidFill>
              </a:rPr>
              <a:t>der Universität Basel </a:t>
            </a:r>
            <a:r>
              <a:rPr lang="de-CH" sz="2400" dirty="0">
                <a:solidFill>
                  <a:srgbClr val="838B83"/>
                </a:solidFill>
                <a:hlinkClick r:id="rId3"/>
              </a:rPr>
              <a:t>https://vorlesungsverzeichnis.unibas.ch/de/home</a:t>
            </a:r>
            <a:r>
              <a:rPr lang="de-CH" sz="2400" dirty="0">
                <a:solidFill>
                  <a:srgbClr val="838B83"/>
                </a:solidFill>
              </a:rPr>
              <a:t> </a:t>
            </a:r>
          </a:p>
          <a:p>
            <a:r>
              <a:rPr lang="de-CH" sz="2400" dirty="0"/>
              <a:t>Flyer Schülerstudium </a:t>
            </a:r>
            <a:r>
              <a:rPr lang="de-CH" sz="2400" dirty="0">
                <a:solidFill>
                  <a:srgbClr val="838B83"/>
                </a:solidFill>
              </a:rPr>
              <a:t>des Kantons oder Ihrer Schule</a:t>
            </a:r>
          </a:p>
          <a:p>
            <a:r>
              <a:rPr lang="de-CH" sz="2400" dirty="0">
                <a:solidFill>
                  <a:srgbClr val="838B83"/>
                </a:solidFill>
              </a:rPr>
              <a:t>Zuständige </a:t>
            </a:r>
            <a:r>
              <a:rPr lang="de-CH" sz="2400" dirty="0"/>
              <a:t>Kontaktperson </a:t>
            </a:r>
            <a:r>
              <a:rPr lang="de-CH" sz="2400" dirty="0">
                <a:solidFill>
                  <a:srgbClr val="838B83"/>
                </a:solidFill>
              </a:rPr>
              <a:t>an Ihrer </a:t>
            </a:r>
            <a:r>
              <a:rPr lang="de-CH" sz="2400" dirty="0"/>
              <a:t>Schule</a:t>
            </a:r>
          </a:p>
          <a:p>
            <a:r>
              <a:rPr lang="de-CH" sz="2400" dirty="0"/>
              <a:t>Homepage</a:t>
            </a:r>
            <a:r>
              <a:rPr lang="de-CH" sz="2400" dirty="0">
                <a:solidFill>
                  <a:srgbClr val="838B83"/>
                </a:solidFill>
              </a:rPr>
              <a:t> Ihres Gymnasiums</a:t>
            </a:r>
            <a:endParaRPr lang="de-CH" sz="2400"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25</a:t>
            </a:fld>
            <a:endParaRPr lang="de-DE" altLang="de-DE" sz="1800" dirty="0">
              <a:solidFill>
                <a:srgbClr val="838B83"/>
              </a:solidFill>
              <a:latin typeface="Georgia" panose="02040502050405020303"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4792931"/>
            <a:ext cx="1688976" cy="1688976"/>
          </a:xfrm>
          <a:prstGeom prst="rect">
            <a:avLst/>
          </a:prstGeom>
          <a:ln>
            <a:noFill/>
          </a:ln>
          <a:effectLst>
            <a:softEdge rad="112500"/>
          </a:effectLst>
        </p:spPr>
      </p:pic>
    </p:spTree>
    <p:extLst>
      <p:ext uri="{BB962C8B-B14F-4D97-AF65-F5344CB8AC3E}">
        <p14:creationId xmlns:p14="http://schemas.microsoft.com/office/powerpoint/2010/main" val="430041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Inhalt der Informationsveranstaltung</a:t>
            </a:r>
          </a:p>
        </p:txBody>
      </p:sp>
      <p:sp>
        <p:nvSpPr>
          <p:cNvPr id="3" name="Inhaltsplatzhalter 2"/>
          <p:cNvSpPr>
            <a:spLocks noGrp="1"/>
          </p:cNvSpPr>
          <p:nvPr>
            <p:ph idx="1"/>
          </p:nvPr>
        </p:nvSpPr>
        <p:spPr/>
        <p:txBody>
          <a:bodyPr/>
          <a:lstStyle/>
          <a:p>
            <a:r>
              <a:rPr lang="de-CH" sz="2400" dirty="0"/>
              <a:t>Allgemeine Informationen </a:t>
            </a:r>
            <a:r>
              <a:rPr lang="de-CH" sz="2400" dirty="0">
                <a:solidFill>
                  <a:srgbClr val="838B83"/>
                </a:solidFill>
              </a:rPr>
              <a:t>zu Begabungs– und Begabtenförderung </a:t>
            </a:r>
          </a:p>
          <a:p>
            <a:r>
              <a:rPr lang="de-CH" sz="2400" dirty="0"/>
              <a:t>Wichtige Eckpunkte </a:t>
            </a:r>
            <a:r>
              <a:rPr lang="de-CH" sz="2400" dirty="0">
                <a:solidFill>
                  <a:srgbClr val="838B83"/>
                </a:solidFill>
              </a:rPr>
              <a:t>zum Schülerstudium </a:t>
            </a:r>
          </a:p>
          <a:p>
            <a:r>
              <a:rPr lang="de-CH" sz="2400" dirty="0"/>
              <a:t>Eckdaten</a:t>
            </a:r>
            <a:r>
              <a:rPr lang="de-CH" sz="2400" dirty="0">
                <a:solidFill>
                  <a:srgbClr val="838B83"/>
                </a:solidFill>
              </a:rPr>
              <a:t> fürs Schülerstudium 20/21 </a:t>
            </a:r>
          </a:p>
          <a:p>
            <a:r>
              <a:rPr lang="de-CH" sz="2400" dirty="0"/>
              <a:t>Anmeldebedingungen</a:t>
            </a:r>
            <a:r>
              <a:rPr lang="de-CH" sz="2400" dirty="0">
                <a:solidFill>
                  <a:srgbClr val="838B83"/>
                </a:solidFill>
              </a:rPr>
              <a:t>, Bewerbung, Aufnahme und Belegen der Uni-Veranstaltungen</a:t>
            </a:r>
          </a:p>
          <a:p>
            <a:r>
              <a:rPr lang="de-CH" sz="2400" dirty="0"/>
              <a:t>Kurzinterviews</a:t>
            </a:r>
            <a:r>
              <a:rPr lang="de-CH" sz="2400" dirty="0">
                <a:solidFill>
                  <a:srgbClr val="838B83"/>
                </a:solidFill>
              </a:rPr>
              <a:t> mit ehemaligen Schülerstudent*innen</a:t>
            </a:r>
          </a:p>
          <a:p>
            <a:r>
              <a:rPr lang="de-CH" sz="2400" dirty="0">
                <a:solidFill>
                  <a:srgbClr val="838B83"/>
                </a:solidFill>
              </a:rPr>
              <a:t>Wichtige </a:t>
            </a:r>
            <a:r>
              <a:rPr lang="de-CH" sz="2400" dirty="0"/>
              <a:t>Zusatzinformationen</a:t>
            </a:r>
          </a:p>
          <a:p>
            <a:endParaRPr lang="de-CH" sz="2400"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3</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2678254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1151185"/>
          </a:xfrm>
        </p:spPr>
        <p:txBody>
          <a:bodyPr/>
          <a:lstStyle/>
          <a:p>
            <a:r>
              <a:rPr lang="de-CH" dirty="0">
                <a:latin typeface="Georgia" panose="02040502050405020303" pitchFamily="18" charset="0"/>
              </a:rPr>
              <a:t>Was ist Hochleistung?</a:t>
            </a:r>
            <a:br>
              <a:rPr lang="de-CH" dirty="0">
                <a:latin typeface="Georgia" panose="02040502050405020303" pitchFamily="18" charset="0"/>
              </a:rPr>
            </a:br>
            <a:r>
              <a:rPr lang="de-CH" sz="2800" i="1" dirty="0" smtClean="0">
                <a:latin typeface="Georgia" panose="02040502050405020303" pitchFamily="18" charset="0"/>
              </a:rPr>
              <a:t>Drei-Ringe-Modell </a:t>
            </a:r>
            <a:r>
              <a:rPr lang="de-CH" sz="2800" i="1" dirty="0">
                <a:latin typeface="Georgia" panose="02040502050405020303" pitchFamily="18" charset="0"/>
              </a:rPr>
              <a:t>von Renzulli </a:t>
            </a:r>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4</a:t>
            </a:fld>
            <a:endParaRPr lang="de-DE" altLang="de-DE" sz="1800" dirty="0">
              <a:solidFill>
                <a:srgbClr val="838B83"/>
              </a:solidFill>
              <a:latin typeface="Georgia" panose="02040502050405020303" pitchFamily="18" charset="0"/>
            </a:endParaRPr>
          </a:p>
        </p:txBody>
      </p:sp>
      <p:sp>
        <p:nvSpPr>
          <p:cNvPr id="10" name="Inhaltsplatzhalter 2"/>
          <p:cNvSpPr txBox="1">
            <a:spLocks/>
          </p:cNvSpPr>
          <p:nvPr/>
        </p:nvSpPr>
        <p:spPr bwMode="auto">
          <a:xfrm>
            <a:off x="5364088" y="5229200"/>
            <a:ext cx="2090961" cy="45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82562" tIns="46038" rIns="182562" bIns="46038" numCol="1" anchor="t" anchorCtr="0" compatLnSpc="1">
            <a:prstTxWarp prst="textNoShape">
              <a:avLst/>
            </a:prstTxWarp>
          </a:bodyPr>
          <a:lstStyle>
            <a:lvl1pPr marL="342900" indent="-342900" algn="l" rtl="0" eaLnBrk="1" fontAlgn="base" hangingPunct="1">
              <a:spcBef>
                <a:spcPct val="30000"/>
              </a:spcBef>
              <a:spcAft>
                <a:spcPct val="30000"/>
              </a:spcAft>
              <a:buClr>
                <a:srgbClr val="C1CDC1"/>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30000"/>
              </a:spcBef>
              <a:spcAft>
                <a:spcPct val="30000"/>
              </a:spcAft>
              <a:buClr>
                <a:srgbClr val="C1CDC1"/>
              </a:buClr>
              <a:buFont typeface="Wingdings" pitchFamily="2" charset="2"/>
              <a:buChar char="§"/>
              <a:defRPr sz="1600">
                <a:solidFill>
                  <a:schemeClr val="tx1"/>
                </a:solidFill>
                <a:latin typeface="+mn-lt"/>
              </a:defRPr>
            </a:lvl2pPr>
            <a:lvl3pPr marL="1143000" indent="-228600" algn="l" rtl="0" eaLnBrk="1" fontAlgn="base" hangingPunct="1">
              <a:spcBef>
                <a:spcPct val="30000"/>
              </a:spcBef>
              <a:spcAft>
                <a:spcPct val="30000"/>
              </a:spcAft>
              <a:buClr>
                <a:srgbClr val="C1CDC1"/>
              </a:buClr>
              <a:buFont typeface="Wingdings" pitchFamily="2" charset="2"/>
              <a:buChar char="§"/>
              <a:defRPr sz="1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a:lstStyle>
          <a:p>
            <a:pPr marL="0" indent="0">
              <a:buFont typeface="Wingdings" pitchFamily="2" charset="2"/>
              <a:buNone/>
            </a:pPr>
            <a:r>
              <a:rPr lang="de-CH" sz="1600" b="0" i="1" kern="1200" dirty="0">
                <a:solidFill>
                  <a:srgbClr val="838B83"/>
                </a:solidFill>
                <a:latin typeface="Georgia" panose="02040502050405020303" pitchFamily="18" charset="0"/>
              </a:rPr>
              <a:t>Joseph S. </a:t>
            </a:r>
            <a:r>
              <a:rPr lang="de-CH" sz="1600" b="0" i="1" kern="1200" dirty="0" smtClean="0">
                <a:solidFill>
                  <a:srgbClr val="838B83"/>
                </a:solidFill>
                <a:latin typeface="Georgia" panose="02040502050405020303" pitchFamily="18" charset="0"/>
              </a:rPr>
              <a:t>Renzulli</a:t>
            </a:r>
          </a:p>
          <a:p>
            <a:pPr marL="0" indent="0">
              <a:buFont typeface="Wingdings" pitchFamily="2" charset="2"/>
              <a:buNone/>
            </a:pPr>
            <a:endParaRPr lang="de-CH" sz="1600" b="1" i="1" kern="0" dirty="0">
              <a:solidFill>
                <a:srgbClr val="838B83"/>
              </a:solidFill>
              <a:latin typeface="Georgia" panose="020405020504050203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34" y="2996952"/>
            <a:ext cx="2857500" cy="2857500"/>
          </a:xfrm>
          <a:prstGeom prst="rect">
            <a:avLst/>
          </a:prstGeom>
          <a:ln>
            <a:noFill/>
          </a:ln>
          <a:effectLst>
            <a:softEdge rad="112500"/>
          </a:effectLst>
        </p:spPr>
      </p:pic>
    </p:spTree>
    <p:extLst>
      <p:ext uri="{BB962C8B-B14F-4D97-AF65-F5344CB8AC3E}">
        <p14:creationId xmlns:p14="http://schemas.microsoft.com/office/powerpoint/2010/main" val="3791195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Drei-Ringe Begabungsmodell</a:t>
            </a:r>
          </a:p>
        </p:txBody>
      </p:sp>
      <p:sp>
        <p:nvSpPr>
          <p:cNvPr id="3" name="Inhaltsplatzhalter 2"/>
          <p:cNvSpPr>
            <a:spLocks noGrp="1"/>
          </p:cNvSpPr>
          <p:nvPr>
            <p:ph idx="1"/>
          </p:nvPr>
        </p:nvSpPr>
        <p:spPr/>
        <p:txBody>
          <a:bodyPr/>
          <a:lstStyle/>
          <a:p>
            <a:r>
              <a:rPr lang="de-CH" sz="2400" dirty="0">
                <a:solidFill>
                  <a:srgbClr val="838B83"/>
                </a:solidFill>
              </a:rPr>
              <a:t>Der US-amerikanische Psychologe Joseph S. Renzulli suchte mit einer biografischen Analyse von bekannten Persönlichkeiten Gemeinsamkeiten. Im Rahmen dieser Untersuchung fand er drei verschiedene Merkmale:</a:t>
            </a:r>
          </a:p>
          <a:p>
            <a:pPr lvl="2" indent="-338138">
              <a:spcBef>
                <a:spcPts val="200"/>
              </a:spcBef>
              <a:spcAft>
                <a:spcPts val="200"/>
              </a:spcAft>
              <a:buFont typeface="Symbol" panose="05050102010706020507" pitchFamily="18" charset="2"/>
              <a:buChar char="-"/>
            </a:pPr>
            <a:r>
              <a:rPr lang="de-CH" sz="2400" dirty="0">
                <a:solidFill>
                  <a:srgbClr val="838B83"/>
                </a:solidFill>
              </a:rPr>
              <a:t>Alle Persönlichkeiten hatte in ihrem Spezialgebiet überdurchschnittliche Fähigkeiten.</a:t>
            </a:r>
          </a:p>
          <a:p>
            <a:pPr lvl="2" indent="-338138">
              <a:spcBef>
                <a:spcPts val="200"/>
              </a:spcBef>
              <a:spcAft>
                <a:spcPts val="200"/>
              </a:spcAft>
              <a:buFont typeface="Symbol" panose="05050102010706020507" pitchFamily="18" charset="2"/>
              <a:buChar char="-"/>
            </a:pPr>
            <a:r>
              <a:rPr lang="de-CH" sz="2400" dirty="0">
                <a:solidFill>
                  <a:srgbClr val="838B83"/>
                </a:solidFill>
              </a:rPr>
              <a:t>Sie vertieften sich mit grossem Fleiss und Engagement in ihre Aufgabe.</a:t>
            </a:r>
          </a:p>
          <a:p>
            <a:pPr lvl="2" indent="-338138">
              <a:spcBef>
                <a:spcPts val="200"/>
              </a:spcBef>
              <a:spcAft>
                <a:spcPts val="200"/>
              </a:spcAft>
              <a:buFont typeface="Symbol" panose="05050102010706020507" pitchFamily="18" charset="2"/>
              <a:buChar char="-"/>
            </a:pPr>
            <a:r>
              <a:rPr lang="de-CH" sz="2400" dirty="0">
                <a:solidFill>
                  <a:srgbClr val="838B83"/>
                </a:solidFill>
              </a:rPr>
              <a:t>Sie alle waren äusserst kreativ. </a:t>
            </a:r>
            <a:endParaRPr lang="de-CH" sz="2400"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5</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3621690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Drei-Ringe Begabungsmodell</a:t>
            </a:r>
          </a:p>
        </p:txBody>
      </p:sp>
      <p:sp>
        <p:nvSpPr>
          <p:cNvPr id="3" name="Inhaltsplatzhalter 2"/>
          <p:cNvSpPr>
            <a:spLocks noGrp="1"/>
          </p:cNvSpPr>
          <p:nvPr>
            <p:ph idx="1"/>
          </p:nvPr>
        </p:nvSpPr>
        <p:spPr/>
        <p:txBody>
          <a:bodyPr/>
          <a:lstStyle/>
          <a:p>
            <a:r>
              <a:rPr lang="de-CH" sz="2400" dirty="0">
                <a:solidFill>
                  <a:srgbClr val="838B83"/>
                </a:solidFill>
              </a:rPr>
              <a:t>Aus diesen drei Merkmalen entwickelte Renzulli das </a:t>
            </a:r>
            <a:r>
              <a:rPr lang="de-CH" sz="2400" dirty="0"/>
              <a:t>Drei-Ringe-Modell</a:t>
            </a:r>
            <a:r>
              <a:rPr lang="de-CH" sz="2400" dirty="0">
                <a:solidFill>
                  <a:srgbClr val="838B83"/>
                </a:solidFill>
              </a:rPr>
              <a:t>. Das Zusammenspiel aller drei Faktoren führt zur Hochleistung, was sich als Begabung ausprägen kann. Diese Interaktion wird mit der Schnittmenge dieser drei Ringe dargestellt.</a:t>
            </a:r>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6</a:t>
            </a:fld>
            <a:endParaRPr lang="de-DE" altLang="de-DE" sz="1800" dirty="0">
              <a:solidFill>
                <a:srgbClr val="838B83"/>
              </a:solidFill>
              <a:latin typeface="Georgia" panose="02040502050405020303" pitchFamily="18"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675" y="4098229"/>
            <a:ext cx="4658813" cy="257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191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Drei-Ringe Begabungsmodell</a:t>
            </a:r>
          </a:p>
        </p:txBody>
      </p:sp>
      <p:sp>
        <p:nvSpPr>
          <p:cNvPr id="3" name="Inhaltsplatzhalter 2"/>
          <p:cNvSpPr>
            <a:spLocks noGrp="1"/>
          </p:cNvSpPr>
          <p:nvPr>
            <p:ph idx="1"/>
          </p:nvPr>
        </p:nvSpPr>
        <p:spPr>
          <a:xfrm>
            <a:off x="395288" y="2133600"/>
            <a:ext cx="8424862" cy="4391744"/>
          </a:xfrm>
        </p:spPr>
        <p:txBody>
          <a:bodyPr/>
          <a:lstStyle/>
          <a:p>
            <a:r>
              <a:rPr lang="de-CH" sz="2400" dirty="0">
                <a:solidFill>
                  <a:srgbClr val="838B83"/>
                </a:solidFill>
              </a:rPr>
              <a:t>Darüber hinaus formulierte er die co-kognitiven Faktoren </a:t>
            </a:r>
          </a:p>
          <a:p>
            <a:pPr lvl="2" indent="-338138">
              <a:spcBef>
                <a:spcPts val="200"/>
              </a:spcBef>
              <a:spcAft>
                <a:spcPts val="200"/>
              </a:spcAft>
              <a:buFont typeface="Symbol" panose="05050102010706020507" pitchFamily="18" charset="2"/>
              <a:buChar char="-"/>
            </a:pPr>
            <a:r>
              <a:rPr lang="de-CH" sz="2400" dirty="0">
                <a:solidFill>
                  <a:srgbClr val="838B83"/>
                </a:solidFill>
              </a:rPr>
              <a:t>Optimismus und Mut, </a:t>
            </a:r>
          </a:p>
          <a:p>
            <a:pPr lvl="2" indent="-338138">
              <a:spcBef>
                <a:spcPts val="200"/>
              </a:spcBef>
              <a:spcAft>
                <a:spcPts val="200"/>
              </a:spcAft>
              <a:buFont typeface="Symbol" panose="05050102010706020507" pitchFamily="18" charset="2"/>
              <a:buChar char="-"/>
            </a:pPr>
            <a:r>
              <a:rPr lang="de-CH" sz="2400" dirty="0">
                <a:solidFill>
                  <a:srgbClr val="838B83"/>
                </a:solidFill>
              </a:rPr>
              <a:t>Hingabe an ein bestimmtes Thema oder Fach, </a:t>
            </a:r>
          </a:p>
          <a:p>
            <a:pPr lvl="2" indent="-338138">
              <a:spcBef>
                <a:spcPts val="200"/>
              </a:spcBef>
              <a:spcAft>
                <a:spcPts val="200"/>
              </a:spcAft>
              <a:buFont typeface="Symbol" panose="05050102010706020507" pitchFamily="18" charset="2"/>
              <a:buChar char="-"/>
            </a:pPr>
            <a:r>
              <a:rPr lang="de-CH" sz="2400" dirty="0">
                <a:solidFill>
                  <a:srgbClr val="838B83"/>
                </a:solidFill>
              </a:rPr>
              <a:t>Sensibilität für menschliche Belange,</a:t>
            </a:r>
          </a:p>
          <a:p>
            <a:pPr lvl="2" indent="-338138">
              <a:spcBef>
                <a:spcPts val="200"/>
              </a:spcBef>
              <a:spcAft>
                <a:spcPts val="200"/>
              </a:spcAft>
              <a:buFont typeface="Symbol" panose="05050102010706020507" pitchFamily="18" charset="2"/>
              <a:buChar char="-"/>
            </a:pPr>
            <a:r>
              <a:rPr lang="de-CH" sz="2400" dirty="0">
                <a:solidFill>
                  <a:srgbClr val="838B83"/>
                </a:solidFill>
              </a:rPr>
              <a:t>körperliche/geistige Energie, </a:t>
            </a:r>
          </a:p>
          <a:p>
            <a:pPr lvl="2" indent="-338138">
              <a:spcBef>
                <a:spcPts val="200"/>
              </a:spcBef>
              <a:spcAft>
                <a:spcPts val="200"/>
              </a:spcAft>
              <a:buFont typeface="Symbol" panose="05050102010706020507" pitchFamily="18" charset="2"/>
              <a:buChar char="-"/>
            </a:pPr>
            <a:r>
              <a:rPr lang="de-CH" sz="2400" dirty="0">
                <a:solidFill>
                  <a:srgbClr val="838B83"/>
                </a:solidFill>
              </a:rPr>
              <a:t>eine Zukunftsvision </a:t>
            </a:r>
          </a:p>
          <a:p>
            <a:pPr lvl="2" indent="-338138">
              <a:spcBef>
                <a:spcPts val="200"/>
              </a:spcBef>
              <a:spcAft>
                <a:spcPts val="200"/>
              </a:spcAft>
              <a:buFont typeface="Symbol" panose="05050102010706020507" pitchFamily="18" charset="2"/>
              <a:buChar char="-"/>
            </a:pPr>
            <a:r>
              <a:rPr lang="de-CH" sz="2400" dirty="0">
                <a:solidFill>
                  <a:srgbClr val="838B83"/>
                </a:solidFill>
              </a:rPr>
              <a:t>und das Gefühl der Bestimmung,</a:t>
            </a:r>
          </a:p>
          <a:p>
            <a:pPr marL="404812" lvl="1" indent="0">
              <a:spcBef>
                <a:spcPts val="200"/>
              </a:spcBef>
              <a:spcAft>
                <a:spcPts val="200"/>
              </a:spcAft>
              <a:buNone/>
            </a:pPr>
            <a:r>
              <a:rPr lang="de-CH" sz="2400" dirty="0">
                <a:solidFill>
                  <a:srgbClr val="838B83"/>
                </a:solidFill>
              </a:rPr>
              <a:t>welche mit den kognitiven Merkmalen, die wir im Allgemeinen mit der Entwicklung menschlicher Fähigkeiten verbinden, interagieren und diese fördern.</a:t>
            </a:r>
            <a:endParaRPr lang="de-CH" sz="2400"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7</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2842159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Begabungs- und Begabtenförderung</a:t>
            </a:r>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8</a:t>
            </a:fld>
            <a:endParaRPr lang="de-DE" altLang="de-DE" sz="1800" dirty="0">
              <a:solidFill>
                <a:srgbClr val="838B83"/>
              </a:solidFill>
              <a:latin typeface="Georgia" panose="02040502050405020303" pitchFamily="18" charset="0"/>
            </a:endParaRPr>
          </a:p>
        </p:txBody>
      </p:sp>
      <p:sp>
        <p:nvSpPr>
          <p:cNvPr id="5" name="Titel 1"/>
          <p:cNvSpPr txBox="1">
            <a:spLocks/>
          </p:cNvSpPr>
          <p:nvPr/>
        </p:nvSpPr>
        <p:spPr bwMode="auto">
          <a:xfrm>
            <a:off x="445765" y="2148905"/>
            <a:ext cx="3456062"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l" rtl="0" eaLnBrk="1" fontAlgn="base" hangingPunct="1">
              <a:spcBef>
                <a:spcPct val="0"/>
              </a:spcBef>
              <a:spcAft>
                <a:spcPct val="0"/>
              </a:spcAft>
              <a:defRPr sz="3200" b="1">
                <a:solidFill>
                  <a:srgbClr val="838B83"/>
                </a:solidFill>
                <a:latin typeface="+mj-lt"/>
                <a:ea typeface="+mj-ea"/>
                <a:cs typeface="+mj-cs"/>
              </a:defRPr>
            </a:lvl1pPr>
            <a:lvl2pPr algn="l" rtl="0" eaLnBrk="1" fontAlgn="base" hangingPunct="1">
              <a:spcBef>
                <a:spcPct val="0"/>
              </a:spcBef>
              <a:spcAft>
                <a:spcPct val="0"/>
              </a:spcAft>
              <a:defRPr sz="3200" b="1">
                <a:solidFill>
                  <a:srgbClr val="838B83"/>
                </a:solidFill>
                <a:latin typeface="Arial" charset="0"/>
              </a:defRPr>
            </a:lvl2pPr>
            <a:lvl3pPr algn="l" rtl="0" eaLnBrk="1" fontAlgn="base" hangingPunct="1">
              <a:spcBef>
                <a:spcPct val="0"/>
              </a:spcBef>
              <a:spcAft>
                <a:spcPct val="0"/>
              </a:spcAft>
              <a:defRPr sz="3200" b="1">
                <a:solidFill>
                  <a:srgbClr val="838B83"/>
                </a:solidFill>
                <a:latin typeface="Arial" charset="0"/>
              </a:defRPr>
            </a:lvl3pPr>
            <a:lvl4pPr algn="l" rtl="0" eaLnBrk="1" fontAlgn="base" hangingPunct="1">
              <a:spcBef>
                <a:spcPct val="0"/>
              </a:spcBef>
              <a:spcAft>
                <a:spcPct val="0"/>
              </a:spcAft>
              <a:defRPr sz="3200" b="1">
                <a:solidFill>
                  <a:srgbClr val="838B83"/>
                </a:solidFill>
                <a:latin typeface="Arial" charset="0"/>
              </a:defRPr>
            </a:lvl4pPr>
            <a:lvl5pPr algn="l" rtl="0" eaLnBrk="1" fontAlgn="base" hangingPunct="1">
              <a:spcBef>
                <a:spcPct val="0"/>
              </a:spcBef>
              <a:spcAft>
                <a:spcPct val="0"/>
              </a:spcAft>
              <a:defRPr sz="3200" b="1">
                <a:solidFill>
                  <a:srgbClr val="838B83"/>
                </a:solidFill>
                <a:latin typeface="Arial" charset="0"/>
              </a:defRPr>
            </a:lvl5pPr>
            <a:lvl6pPr marL="457200" algn="l" rtl="0" eaLnBrk="1" fontAlgn="base" hangingPunct="1">
              <a:spcBef>
                <a:spcPct val="0"/>
              </a:spcBef>
              <a:spcAft>
                <a:spcPct val="0"/>
              </a:spcAft>
              <a:defRPr sz="3200" b="1">
                <a:solidFill>
                  <a:srgbClr val="838B83"/>
                </a:solidFill>
                <a:latin typeface="Arial" charset="0"/>
              </a:defRPr>
            </a:lvl6pPr>
            <a:lvl7pPr marL="914400" algn="l" rtl="0" eaLnBrk="1" fontAlgn="base" hangingPunct="1">
              <a:spcBef>
                <a:spcPct val="0"/>
              </a:spcBef>
              <a:spcAft>
                <a:spcPct val="0"/>
              </a:spcAft>
              <a:defRPr sz="3200" b="1">
                <a:solidFill>
                  <a:srgbClr val="838B83"/>
                </a:solidFill>
                <a:latin typeface="Arial" charset="0"/>
              </a:defRPr>
            </a:lvl7pPr>
            <a:lvl8pPr marL="1371600" algn="l" rtl="0" eaLnBrk="1" fontAlgn="base" hangingPunct="1">
              <a:spcBef>
                <a:spcPct val="0"/>
              </a:spcBef>
              <a:spcAft>
                <a:spcPct val="0"/>
              </a:spcAft>
              <a:defRPr sz="3200" b="1">
                <a:solidFill>
                  <a:srgbClr val="838B83"/>
                </a:solidFill>
                <a:latin typeface="Arial" charset="0"/>
              </a:defRPr>
            </a:lvl8pPr>
            <a:lvl9pPr marL="1828800" algn="l" rtl="0" eaLnBrk="1" fontAlgn="base" hangingPunct="1">
              <a:spcBef>
                <a:spcPct val="0"/>
              </a:spcBef>
              <a:spcAft>
                <a:spcPct val="0"/>
              </a:spcAft>
              <a:defRPr sz="3200" b="1">
                <a:solidFill>
                  <a:srgbClr val="838B83"/>
                </a:solidFill>
                <a:latin typeface="Arial" charset="0"/>
              </a:defRPr>
            </a:lvl9pPr>
          </a:lstStyle>
          <a:p>
            <a:pPr algn="ctr"/>
            <a:r>
              <a:rPr lang="de-DE" altLang="de-DE" sz="2400" b="0" kern="0" dirty="0">
                <a:ea typeface="ＭＳ Ｐゴシック" pitchFamily="4" charset="-128"/>
              </a:rPr>
              <a:t>Begabungsförderung</a:t>
            </a:r>
            <a:br>
              <a:rPr lang="de-DE" altLang="de-DE" sz="2400" b="0" kern="0" dirty="0">
                <a:ea typeface="ＭＳ Ｐゴシック" pitchFamily="4" charset="-128"/>
              </a:rPr>
            </a:br>
            <a:r>
              <a:rPr lang="de-DE" altLang="de-DE" sz="2400" b="0" kern="0" dirty="0">
                <a:ea typeface="ＭＳ Ｐゴシック" pitchFamily="4" charset="-128"/>
              </a:rPr>
              <a:t>für alle</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65" y="3013001"/>
            <a:ext cx="3456062" cy="2865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cs060625-TourdeSuisse"/>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5004048" y="3013000"/>
            <a:ext cx="3097198" cy="2865213"/>
          </a:xfrm>
          <a:prstGeom prst="rect">
            <a:avLst/>
          </a:prstGeom>
          <a:ln>
            <a:noFill/>
          </a:ln>
          <a:effectLst>
            <a:softEdge rad="112500"/>
          </a:effectLst>
        </p:spPr>
      </p:pic>
      <p:sp>
        <p:nvSpPr>
          <p:cNvPr id="8" name="Titel 1"/>
          <p:cNvSpPr txBox="1">
            <a:spLocks/>
          </p:cNvSpPr>
          <p:nvPr/>
        </p:nvSpPr>
        <p:spPr bwMode="auto">
          <a:xfrm>
            <a:off x="5007608" y="2148905"/>
            <a:ext cx="3092784"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l" rtl="0" eaLnBrk="1" fontAlgn="base" hangingPunct="1">
              <a:spcBef>
                <a:spcPct val="0"/>
              </a:spcBef>
              <a:spcAft>
                <a:spcPct val="0"/>
              </a:spcAft>
              <a:defRPr sz="3200" b="1">
                <a:solidFill>
                  <a:srgbClr val="838B83"/>
                </a:solidFill>
                <a:latin typeface="+mj-lt"/>
                <a:ea typeface="+mj-ea"/>
                <a:cs typeface="+mj-cs"/>
              </a:defRPr>
            </a:lvl1pPr>
            <a:lvl2pPr algn="l" rtl="0" eaLnBrk="1" fontAlgn="base" hangingPunct="1">
              <a:spcBef>
                <a:spcPct val="0"/>
              </a:spcBef>
              <a:spcAft>
                <a:spcPct val="0"/>
              </a:spcAft>
              <a:defRPr sz="3200" b="1">
                <a:solidFill>
                  <a:srgbClr val="838B83"/>
                </a:solidFill>
                <a:latin typeface="Arial" charset="0"/>
              </a:defRPr>
            </a:lvl2pPr>
            <a:lvl3pPr algn="l" rtl="0" eaLnBrk="1" fontAlgn="base" hangingPunct="1">
              <a:spcBef>
                <a:spcPct val="0"/>
              </a:spcBef>
              <a:spcAft>
                <a:spcPct val="0"/>
              </a:spcAft>
              <a:defRPr sz="3200" b="1">
                <a:solidFill>
                  <a:srgbClr val="838B83"/>
                </a:solidFill>
                <a:latin typeface="Arial" charset="0"/>
              </a:defRPr>
            </a:lvl3pPr>
            <a:lvl4pPr algn="l" rtl="0" eaLnBrk="1" fontAlgn="base" hangingPunct="1">
              <a:spcBef>
                <a:spcPct val="0"/>
              </a:spcBef>
              <a:spcAft>
                <a:spcPct val="0"/>
              </a:spcAft>
              <a:defRPr sz="3200" b="1">
                <a:solidFill>
                  <a:srgbClr val="838B83"/>
                </a:solidFill>
                <a:latin typeface="Arial" charset="0"/>
              </a:defRPr>
            </a:lvl4pPr>
            <a:lvl5pPr algn="l" rtl="0" eaLnBrk="1" fontAlgn="base" hangingPunct="1">
              <a:spcBef>
                <a:spcPct val="0"/>
              </a:spcBef>
              <a:spcAft>
                <a:spcPct val="0"/>
              </a:spcAft>
              <a:defRPr sz="3200" b="1">
                <a:solidFill>
                  <a:srgbClr val="838B83"/>
                </a:solidFill>
                <a:latin typeface="Arial" charset="0"/>
              </a:defRPr>
            </a:lvl5pPr>
            <a:lvl6pPr marL="457200" algn="l" rtl="0" eaLnBrk="1" fontAlgn="base" hangingPunct="1">
              <a:spcBef>
                <a:spcPct val="0"/>
              </a:spcBef>
              <a:spcAft>
                <a:spcPct val="0"/>
              </a:spcAft>
              <a:defRPr sz="3200" b="1">
                <a:solidFill>
                  <a:srgbClr val="838B83"/>
                </a:solidFill>
                <a:latin typeface="Arial" charset="0"/>
              </a:defRPr>
            </a:lvl6pPr>
            <a:lvl7pPr marL="914400" algn="l" rtl="0" eaLnBrk="1" fontAlgn="base" hangingPunct="1">
              <a:spcBef>
                <a:spcPct val="0"/>
              </a:spcBef>
              <a:spcAft>
                <a:spcPct val="0"/>
              </a:spcAft>
              <a:defRPr sz="3200" b="1">
                <a:solidFill>
                  <a:srgbClr val="838B83"/>
                </a:solidFill>
                <a:latin typeface="Arial" charset="0"/>
              </a:defRPr>
            </a:lvl7pPr>
            <a:lvl8pPr marL="1371600" algn="l" rtl="0" eaLnBrk="1" fontAlgn="base" hangingPunct="1">
              <a:spcBef>
                <a:spcPct val="0"/>
              </a:spcBef>
              <a:spcAft>
                <a:spcPct val="0"/>
              </a:spcAft>
              <a:defRPr sz="3200" b="1">
                <a:solidFill>
                  <a:srgbClr val="838B83"/>
                </a:solidFill>
                <a:latin typeface="Arial" charset="0"/>
              </a:defRPr>
            </a:lvl8pPr>
            <a:lvl9pPr marL="1828800" algn="l" rtl="0" eaLnBrk="1" fontAlgn="base" hangingPunct="1">
              <a:spcBef>
                <a:spcPct val="0"/>
              </a:spcBef>
              <a:spcAft>
                <a:spcPct val="0"/>
              </a:spcAft>
              <a:defRPr sz="3200" b="1">
                <a:solidFill>
                  <a:srgbClr val="838B83"/>
                </a:solidFill>
                <a:latin typeface="Arial" charset="0"/>
              </a:defRPr>
            </a:lvl9pPr>
          </a:lstStyle>
          <a:p>
            <a:pPr algn="ctr"/>
            <a:r>
              <a:rPr lang="de-DE" altLang="de-DE" sz="2400" b="0" kern="0" dirty="0">
                <a:ea typeface="ＭＳ Ｐゴシック" pitchFamily="4" charset="-128"/>
              </a:rPr>
              <a:t>Begabtenförderung für Hochleistende</a:t>
            </a:r>
          </a:p>
        </p:txBody>
      </p:sp>
      <p:sp>
        <p:nvSpPr>
          <p:cNvPr id="9" name="Titel 1"/>
          <p:cNvSpPr txBox="1">
            <a:spLocks/>
          </p:cNvSpPr>
          <p:nvPr/>
        </p:nvSpPr>
        <p:spPr bwMode="auto">
          <a:xfrm>
            <a:off x="445765" y="5878214"/>
            <a:ext cx="3456062"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l" rtl="0" eaLnBrk="1" fontAlgn="base" hangingPunct="1">
              <a:spcBef>
                <a:spcPct val="0"/>
              </a:spcBef>
              <a:spcAft>
                <a:spcPct val="0"/>
              </a:spcAft>
              <a:defRPr sz="3200" b="1">
                <a:solidFill>
                  <a:srgbClr val="838B83"/>
                </a:solidFill>
                <a:latin typeface="+mj-lt"/>
                <a:ea typeface="+mj-ea"/>
                <a:cs typeface="+mj-cs"/>
              </a:defRPr>
            </a:lvl1pPr>
            <a:lvl2pPr algn="l" rtl="0" eaLnBrk="1" fontAlgn="base" hangingPunct="1">
              <a:spcBef>
                <a:spcPct val="0"/>
              </a:spcBef>
              <a:spcAft>
                <a:spcPct val="0"/>
              </a:spcAft>
              <a:defRPr sz="3200" b="1">
                <a:solidFill>
                  <a:srgbClr val="838B83"/>
                </a:solidFill>
                <a:latin typeface="Arial" charset="0"/>
              </a:defRPr>
            </a:lvl2pPr>
            <a:lvl3pPr algn="l" rtl="0" eaLnBrk="1" fontAlgn="base" hangingPunct="1">
              <a:spcBef>
                <a:spcPct val="0"/>
              </a:spcBef>
              <a:spcAft>
                <a:spcPct val="0"/>
              </a:spcAft>
              <a:defRPr sz="3200" b="1">
                <a:solidFill>
                  <a:srgbClr val="838B83"/>
                </a:solidFill>
                <a:latin typeface="Arial" charset="0"/>
              </a:defRPr>
            </a:lvl3pPr>
            <a:lvl4pPr algn="l" rtl="0" eaLnBrk="1" fontAlgn="base" hangingPunct="1">
              <a:spcBef>
                <a:spcPct val="0"/>
              </a:spcBef>
              <a:spcAft>
                <a:spcPct val="0"/>
              </a:spcAft>
              <a:defRPr sz="3200" b="1">
                <a:solidFill>
                  <a:srgbClr val="838B83"/>
                </a:solidFill>
                <a:latin typeface="Arial" charset="0"/>
              </a:defRPr>
            </a:lvl4pPr>
            <a:lvl5pPr algn="l" rtl="0" eaLnBrk="1" fontAlgn="base" hangingPunct="1">
              <a:spcBef>
                <a:spcPct val="0"/>
              </a:spcBef>
              <a:spcAft>
                <a:spcPct val="0"/>
              </a:spcAft>
              <a:defRPr sz="3200" b="1">
                <a:solidFill>
                  <a:srgbClr val="838B83"/>
                </a:solidFill>
                <a:latin typeface="Arial" charset="0"/>
              </a:defRPr>
            </a:lvl5pPr>
            <a:lvl6pPr marL="457200" algn="l" rtl="0" eaLnBrk="1" fontAlgn="base" hangingPunct="1">
              <a:spcBef>
                <a:spcPct val="0"/>
              </a:spcBef>
              <a:spcAft>
                <a:spcPct val="0"/>
              </a:spcAft>
              <a:defRPr sz="3200" b="1">
                <a:solidFill>
                  <a:srgbClr val="838B83"/>
                </a:solidFill>
                <a:latin typeface="Arial" charset="0"/>
              </a:defRPr>
            </a:lvl6pPr>
            <a:lvl7pPr marL="914400" algn="l" rtl="0" eaLnBrk="1" fontAlgn="base" hangingPunct="1">
              <a:spcBef>
                <a:spcPct val="0"/>
              </a:spcBef>
              <a:spcAft>
                <a:spcPct val="0"/>
              </a:spcAft>
              <a:defRPr sz="3200" b="1">
                <a:solidFill>
                  <a:srgbClr val="838B83"/>
                </a:solidFill>
                <a:latin typeface="Arial" charset="0"/>
              </a:defRPr>
            </a:lvl7pPr>
            <a:lvl8pPr marL="1371600" algn="l" rtl="0" eaLnBrk="1" fontAlgn="base" hangingPunct="1">
              <a:spcBef>
                <a:spcPct val="0"/>
              </a:spcBef>
              <a:spcAft>
                <a:spcPct val="0"/>
              </a:spcAft>
              <a:defRPr sz="3200" b="1">
                <a:solidFill>
                  <a:srgbClr val="838B83"/>
                </a:solidFill>
                <a:latin typeface="Arial" charset="0"/>
              </a:defRPr>
            </a:lvl8pPr>
            <a:lvl9pPr marL="1828800" algn="l" rtl="0" eaLnBrk="1" fontAlgn="base" hangingPunct="1">
              <a:spcBef>
                <a:spcPct val="0"/>
              </a:spcBef>
              <a:spcAft>
                <a:spcPct val="0"/>
              </a:spcAft>
              <a:defRPr sz="3200" b="1">
                <a:solidFill>
                  <a:srgbClr val="838B83"/>
                </a:solidFill>
                <a:latin typeface="Arial" charset="0"/>
              </a:defRPr>
            </a:lvl9pPr>
          </a:lstStyle>
          <a:p>
            <a:pPr algn="ctr"/>
            <a:r>
              <a:rPr lang="de-DE" altLang="de-DE" sz="2400" b="0" kern="0" dirty="0">
                <a:latin typeface="Georgia" panose="02040502050405020303" pitchFamily="18" charset="0"/>
                <a:ea typeface="ＭＳ Ｐゴシック" pitchFamily="4" charset="-128"/>
              </a:rPr>
              <a:t>BREITENSPORT</a:t>
            </a:r>
          </a:p>
        </p:txBody>
      </p:sp>
      <p:sp>
        <p:nvSpPr>
          <p:cNvPr id="10" name="Titel 1"/>
          <p:cNvSpPr txBox="1">
            <a:spLocks/>
          </p:cNvSpPr>
          <p:nvPr/>
        </p:nvSpPr>
        <p:spPr bwMode="auto">
          <a:xfrm>
            <a:off x="5004048" y="5878214"/>
            <a:ext cx="3096344"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l" rtl="0" eaLnBrk="1" fontAlgn="base" hangingPunct="1">
              <a:spcBef>
                <a:spcPct val="0"/>
              </a:spcBef>
              <a:spcAft>
                <a:spcPct val="0"/>
              </a:spcAft>
              <a:defRPr sz="3200" b="1">
                <a:solidFill>
                  <a:srgbClr val="838B83"/>
                </a:solidFill>
                <a:latin typeface="+mj-lt"/>
                <a:ea typeface="+mj-ea"/>
                <a:cs typeface="+mj-cs"/>
              </a:defRPr>
            </a:lvl1pPr>
            <a:lvl2pPr algn="l" rtl="0" eaLnBrk="1" fontAlgn="base" hangingPunct="1">
              <a:spcBef>
                <a:spcPct val="0"/>
              </a:spcBef>
              <a:spcAft>
                <a:spcPct val="0"/>
              </a:spcAft>
              <a:defRPr sz="3200" b="1">
                <a:solidFill>
                  <a:srgbClr val="838B83"/>
                </a:solidFill>
                <a:latin typeface="Arial" charset="0"/>
              </a:defRPr>
            </a:lvl2pPr>
            <a:lvl3pPr algn="l" rtl="0" eaLnBrk="1" fontAlgn="base" hangingPunct="1">
              <a:spcBef>
                <a:spcPct val="0"/>
              </a:spcBef>
              <a:spcAft>
                <a:spcPct val="0"/>
              </a:spcAft>
              <a:defRPr sz="3200" b="1">
                <a:solidFill>
                  <a:srgbClr val="838B83"/>
                </a:solidFill>
                <a:latin typeface="Arial" charset="0"/>
              </a:defRPr>
            </a:lvl3pPr>
            <a:lvl4pPr algn="l" rtl="0" eaLnBrk="1" fontAlgn="base" hangingPunct="1">
              <a:spcBef>
                <a:spcPct val="0"/>
              </a:spcBef>
              <a:spcAft>
                <a:spcPct val="0"/>
              </a:spcAft>
              <a:defRPr sz="3200" b="1">
                <a:solidFill>
                  <a:srgbClr val="838B83"/>
                </a:solidFill>
                <a:latin typeface="Arial" charset="0"/>
              </a:defRPr>
            </a:lvl4pPr>
            <a:lvl5pPr algn="l" rtl="0" eaLnBrk="1" fontAlgn="base" hangingPunct="1">
              <a:spcBef>
                <a:spcPct val="0"/>
              </a:spcBef>
              <a:spcAft>
                <a:spcPct val="0"/>
              </a:spcAft>
              <a:defRPr sz="3200" b="1">
                <a:solidFill>
                  <a:srgbClr val="838B83"/>
                </a:solidFill>
                <a:latin typeface="Arial" charset="0"/>
              </a:defRPr>
            </a:lvl5pPr>
            <a:lvl6pPr marL="457200" algn="l" rtl="0" eaLnBrk="1" fontAlgn="base" hangingPunct="1">
              <a:spcBef>
                <a:spcPct val="0"/>
              </a:spcBef>
              <a:spcAft>
                <a:spcPct val="0"/>
              </a:spcAft>
              <a:defRPr sz="3200" b="1">
                <a:solidFill>
                  <a:srgbClr val="838B83"/>
                </a:solidFill>
                <a:latin typeface="Arial" charset="0"/>
              </a:defRPr>
            </a:lvl6pPr>
            <a:lvl7pPr marL="914400" algn="l" rtl="0" eaLnBrk="1" fontAlgn="base" hangingPunct="1">
              <a:spcBef>
                <a:spcPct val="0"/>
              </a:spcBef>
              <a:spcAft>
                <a:spcPct val="0"/>
              </a:spcAft>
              <a:defRPr sz="3200" b="1">
                <a:solidFill>
                  <a:srgbClr val="838B83"/>
                </a:solidFill>
                <a:latin typeface="Arial" charset="0"/>
              </a:defRPr>
            </a:lvl7pPr>
            <a:lvl8pPr marL="1371600" algn="l" rtl="0" eaLnBrk="1" fontAlgn="base" hangingPunct="1">
              <a:spcBef>
                <a:spcPct val="0"/>
              </a:spcBef>
              <a:spcAft>
                <a:spcPct val="0"/>
              </a:spcAft>
              <a:defRPr sz="3200" b="1">
                <a:solidFill>
                  <a:srgbClr val="838B83"/>
                </a:solidFill>
                <a:latin typeface="Arial" charset="0"/>
              </a:defRPr>
            </a:lvl8pPr>
            <a:lvl9pPr marL="1828800" algn="l" rtl="0" eaLnBrk="1" fontAlgn="base" hangingPunct="1">
              <a:spcBef>
                <a:spcPct val="0"/>
              </a:spcBef>
              <a:spcAft>
                <a:spcPct val="0"/>
              </a:spcAft>
              <a:defRPr sz="3200" b="1">
                <a:solidFill>
                  <a:srgbClr val="838B83"/>
                </a:solidFill>
                <a:latin typeface="Arial" charset="0"/>
              </a:defRPr>
            </a:lvl9pPr>
          </a:lstStyle>
          <a:p>
            <a:pPr algn="ctr"/>
            <a:r>
              <a:rPr lang="de-DE" altLang="de-DE" sz="2400" b="0" kern="0" dirty="0">
                <a:latin typeface="Georgia" panose="02040502050405020303" pitchFamily="18" charset="0"/>
                <a:ea typeface="ＭＳ Ｐゴシック" pitchFamily="4" charset="-128"/>
              </a:rPr>
              <a:t>SPITZENSPORT</a:t>
            </a:r>
          </a:p>
        </p:txBody>
      </p:sp>
    </p:spTree>
    <p:extLst>
      <p:ext uri="{BB962C8B-B14F-4D97-AF65-F5344CB8AC3E}">
        <p14:creationId xmlns:p14="http://schemas.microsoft.com/office/powerpoint/2010/main" val="781354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97695"/>
            <a:ext cx="8369300" cy="719137"/>
          </a:xfrm>
        </p:spPr>
        <p:txBody>
          <a:bodyPr/>
          <a:lstStyle/>
          <a:p>
            <a:r>
              <a:rPr lang="de-CH" dirty="0">
                <a:latin typeface="Georgia" panose="02040502050405020303" pitchFamily="18" charset="0"/>
              </a:rPr>
              <a:t>Eckpunkte des Schülerstudiums </a:t>
            </a:r>
          </a:p>
        </p:txBody>
      </p:sp>
      <p:sp>
        <p:nvSpPr>
          <p:cNvPr id="3" name="Inhaltsplatzhalter 2"/>
          <p:cNvSpPr>
            <a:spLocks noGrp="1"/>
          </p:cNvSpPr>
          <p:nvPr>
            <p:ph idx="1"/>
          </p:nvPr>
        </p:nvSpPr>
        <p:spPr/>
        <p:txBody>
          <a:bodyPr/>
          <a:lstStyle/>
          <a:p>
            <a:pPr marL="0" indent="0">
              <a:buNone/>
            </a:pPr>
            <a:r>
              <a:rPr lang="de-CH" altLang="de-DE" sz="2400" b="1" dirty="0">
                <a:solidFill>
                  <a:srgbClr val="838B83"/>
                </a:solidFill>
                <a:latin typeface="Georgia" panose="02040502050405020303" pitchFamily="18" charset="0"/>
                <a:ea typeface="ＭＳ Ｐゴシック" pitchFamily="4" charset="-128"/>
              </a:rPr>
              <a:t>Am Gymnasium</a:t>
            </a:r>
          </a:p>
          <a:p>
            <a:r>
              <a:rPr lang="de-CH" altLang="de-DE" sz="2400" dirty="0">
                <a:solidFill>
                  <a:srgbClr val="838B83"/>
                </a:solidFill>
                <a:ea typeface="ＭＳ Ｐゴシック" pitchFamily="4" charset="-128"/>
              </a:rPr>
              <a:t>Während des Schülerstudiums werden Sie von der </a:t>
            </a:r>
            <a:r>
              <a:rPr lang="de-CH" altLang="de-DE" sz="2400" dirty="0">
                <a:ea typeface="ＭＳ Ｐゴシック" pitchFamily="4" charset="-128"/>
              </a:rPr>
              <a:t>Schülerstudium Kontaktperson </a:t>
            </a:r>
            <a:r>
              <a:rPr lang="de-CH" altLang="de-DE" sz="2400" dirty="0">
                <a:solidFill>
                  <a:srgbClr val="838B83"/>
                </a:solidFill>
                <a:ea typeface="ＭＳ Ｐゴシック" pitchFamily="4" charset="-128"/>
              </a:rPr>
              <a:t>Ihres Gymnasiums </a:t>
            </a:r>
            <a:r>
              <a:rPr lang="de-CH" altLang="de-DE" sz="2400" dirty="0">
                <a:ea typeface="ＭＳ Ｐゴシック" pitchFamily="4" charset="-128"/>
              </a:rPr>
              <a:t>betreut</a:t>
            </a:r>
            <a:r>
              <a:rPr lang="de-CH" altLang="de-DE" sz="2400" dirty="0">
                <a:solidFill>
                  <a:srgbClr val="838B83"/>
                </a:solidFill>
                <a:ea typeface="ＭＳ Ｐゴシック" pitchFamily="4" charset="-128"/>
              </a:rPr>
              <a:t>.</a:t>
            </a:r>
          </a:p>
          <a:p>
            <a:r>
              <a:rPr lang="de-CH" altLang="de-DE" sz="2400" dirty="0">
                <a:solidFill>
                  <a:srgbClr val="838B83"/>
                </a:solidFill>
              </a:rPr>
              <a:t>Sie treffen mit Ihrer </a:t>
            </a:r>
            <a:r>
              <a:rPr lang="de-CH" altLang="de-DE" sz="2400" dirty="0">
                <a:ea typeface="ＭＳ Ｐゴシック" pitchFamily="4" charset="-128"/>
              </a:rPr>
              <a:t>Schülerstudium Kontaktperson und der </a:t>
            </a:r>
            <a:r>
              <a:rPr lang="de-CH" altLang="de-DE" sz="2400" dirty="0"/>
              <a:t>Schulleitung Vereinbarungen </a:t>
            </a:r>
            <a:r>
              <a:rPr lang="de-CH" altLang="de-DE" sz="2400" dirty="0">
                <a:solidFill>
                  <a:srgbClr val="838B83"/>
                </a:solidFill>
              </a:rPr>
              <a:t>betreffend Schulbesuche und Leistungsnachweise.</a:t>
            </a:r>
            <a:endParaRPr lang="de-CH" altLang="de-DE" sz="2400" dirty="0">
              <a:solidFill>
                <a:srgbClr val="838B83"/>
              </a:solidFill>
              <a:ea typeface="ＭＳ Ｐゴシック" pitchFamily="4" charset="-128"/>
            </a:endParaRPr>
          </a:p>
          <a:p>
            <a:r>
              <a:rPr lang="de-CH" altLang="de-DE" sz="2400" dirty="0">
                <a:solidFill>
                  <a:srgbClr val="838B83"/>
                </a:solidFill>
                <a:ea typeface="ＭＳ Ｐゴシック" pitchFamily="4" charset="-128"/>
              </a:rPr>
              <a:t>Der verpasste Schulstoff ist </a:t>
            </a:r>
            <a:r>
              <a:rPr lang="de-CH" altLang="de-DE" sz="2400" dirty="0">
                <a:ea typeface="ＭＳ Ｐゴシック" pitchFamily="4" charset="-128"/>
              </a:rPr>
              <a:t>selbstständig nachzuarbeiten</a:t>
            </a:r>
            <a:r>
              <a:rPr lang="de-CH" altLang="de-DE" sz="2400" dirty="0">
                <a:solidFill>
                  <a:srgbClr val="838B83"/>
                </a:solidFill>
                <a:ea typeface="ＭＳ Ｐゴシック" pitchFamily="4" charset="-128"/>
              </a:rPr>
              <a:t>, und </a:t>
            </a:r>
            <a:r>
              <a:rPr lang="de-CH" altLang="de-DE" sz="2400" dirty="0">
                <a:solidFill>
                  <a:srgbClr val="838B83"/>
                </a:solidFill>
              </a:rPr>
              <a:t>Prüfungen am Gymnasium sind </a:t>
            </a:r>
            <a:r>
              <a:rPr lang="de-CH" altLang="de-DE" sz="2400" dirty="0"/>
              <a:t>prioritär </a:t>
            </a:r>
            <a:r>
              <a:rPr lang="de-CH" altLang="de-DE" sz="2400" dirty="0">
                <a:solidFill>
                  <a:srgbClr val="838B83"/>
                </a:solidFill>
              </a:rPr>
              <a:t>zu behandeln.</a:t>
            </a:r>
            <a:endParaRPr lang="de-CH" sz="2400" dirty="0">
              <a:solidFill>
                <a:srgbClr val="838B83"/>
              </a:solidFill>
            </a:endParaRPr>
          </a:p>
          <a:p>
            <a:endParaRPr lang="de-CH" altLang="de-DE" sz="2400" dirty="0">
              <a:solidFill>
                <a:srgbClr val="838B83"/>
              </a:solidFill>
              <a:ea typeface="ＭＳ Ｐゴシック" pitchFamily="4" charset="-128"/>
            </a:endParaRPr>
          </a:p>
          <a:p>
            <a:pPr marL="0" indent="0">
              <a:buNone/>
            </a:pPr>
            <a:endParaRPr lang="de-CH" sz="2400" dirty="0">
              <a:solidFill>
                <a:srgbClr val="838B83"/>
              </a:solidFill>
            </a:endParaRPr>
          </a:p>
          <a:p>
            <a:endParaRPr lang="de-CH" sz="2400" dirty="0"/>
          </a:p>
        </p:txBody>
      </p:sp>
      <p:sp>
        <p:nvSpPr>
          <p:cNvPr id="4" name="Foliennummernplatzhalter 3"/>
          <p:cNvSpPr>
            <a:spLocks noGrp="1"/>
          </p:cNvSpPr>
          <p:nvPr>
            <p:ph type="sldNum" sz="quarter" idx="10"/>
          </p:nvPr>
        </p:nvSpPr>
        <p:spPr/>
        <p:txBody>
          <a:bodyPr/>
          <a:lstStyle/>
          <a:p>
            <a:pPr lvl="1"/>
            <a:fld id="{44B1B2CC-69CC-48A1-8873-999571E6BFBB}" type="slidenum">
              <a:rPr lang="de-DE" altLang="de-DE" sz="1800" smtClean="0">
                <a:solidFill>
                  <a:srgbClr val="838B83"/>
                </a:solidFill>
                <a:latin typeface="Georgia" panose="02040502050405020303" pitchFamily="18" charset="0"/>
              </a:rPr>
              <a:pPr lvl="1"/>
              <a:t>9</a:t>
            </a:fld>
            <a:endParaRPr lang="de-DE" altLang="de-DE" sz="1800" dirty="0">
              <a:solidFill>
                <a:srgbClr val="838B83"/>
              </a:solidFill>
              <a:latin typeface="Georgia" panose="02040502050405020303" pitchFamily="18" charset="0"/>
            </a:endParaRPr>
          </a:p>
        </p:txBody>
      </p:sp>
    </p:spTree>
    <p:extLst>
      <p:ext uri="{BB962C8B-B14F-4D97-AF65-F5344CB8AC3E}">
        <p14:creationId xmlns:p14="http://schemas.microsoft.com/office/powerpoint/2010/main" val="209181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Bildungsraum_NWCH_PP_Vorlage">
  <a:themeElements>
    <a:clrScheme name="Bildungsraum Nordwestschweiz_Vorlage_neu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fontScheme name="Bildungsraum Nordwestschweiz_Vorlage_neu">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altLang="de-DE"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altLang="de-DE"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ildungsraum Nordwestschweiz_Vorlage_neu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ildungsraum Nordwestschweiz_Vorlage_neu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Bildungsraum Nordwestschweiz_Vorlage_neu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ildungsraum Nordwestschweiz_Vorlage_neu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Bildungsraum Nordwestschweiz_Vorlage_neu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Bildungsraum_NWCH_PP_Vorlage</Template>
  <TotalTime>8</TotalTime>
  <Words>1930</Words>
  <PresentationFormat>On-screen Show (4:3)</PresentationFormat>
  <Paragraphs>147</Paragraphs>
  <Slides>25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Georgia</vt:lpstr>
      <vt:lpstr>Symbol</vt:lpstr>
      <vt:lpstr>Times</vt:lpstr>
      <vt:lpstr>Times New Roman</vt:lpstr>
      <vt:lpstr>Wingdings</vt:lpstr>
      <vt:lpstr>Bildungsraum_NWCH_PP_Vorlage</vt:lpstr>
      <vt:lpstr>Schülerstudium</vt:lpstr>
      <vt:lpstr>Schülerstudium an der Universität Basel </vt:lpstr>
      <vt:lpstr>Inhalt der Informationsveranstaltung</vt:lpstr>
      <vt:lpstr>Was ist Hochleistung? Drei-Ringe-Modell von Renzulli </vt:lpstr>
      <vt:lpstr>Drei-Ringe Begabungsmodell</vt:lpstr>
      <vt:lpstr>Drei-Ringe Begabungsmodell</vt:lpstr>
      <vt:lpstr>Drei-Ringe Begabungsmodell</vt:lpstr>
      <vt:lpstr>Begabungs- und Begabtenförderung</vt:lpstr>
      <vt:lpstr>Eckpunkte des Schülerstudiums </vt:lpstr>
      <vt:lpstr>Eckpunkte des Schülerstudiums </vt:lpstr>
      <vt:lpstr>Eckdaten fürs Schülerstudium 20/21 </vt:lpstr>
      <vt:lpstr>Entgegenkommen der Universität</vt:lpstr>
      <vt:lpstr>Ehemalige Schülerstudent*innen</vt:lpstr>
      <vt:lpstr>Kurzinterview 1</vt:lpstr>
      <vt:lpstr>Kurzinterview 1</vt:lpstr>
      <vt:lpstr>Kurzinterview 2</vt:lpstr>
      <vt:lpstr>Kurzinterview 2</vt:lpstr>
      <vt:lpstr>Kurzinterview 2</vt:lpstr>
      <vt:lpstr>Kurzinterview 3</vt:lpstr>
      <vt:lpstr>Kurzinterview 3</vt:lpstr>
      <vt:lpstr>Kurzinterview 3</vt:lpstr>
      <vt:lpstr>Bewerbung </vt:lpstr>
      <vt:lpstr>Aufnahme und Gespräch an der Uni</vt:lpstr>
      <vt:lpstr>Belegen von Univeranstaltungen</vt:lpstr>
      <vt:lpstr>Weitere Informationen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2017-06-07T06:54:01Z</dcterms:created>
  <dcterms:modified xsi:type="dcterms:W3CDTF">2020-05-05T20:52:49Z</dcterms:modified>
</cp:coreProperties>
</file>