
<file path=[Content_Types].xml><?xml version="1.0" encoding="utf-8"?>
<Types xmlns="http://schemas.openxmlformats.org/package/2006/content-types">
  <Default Extension="png" ContentType="image/png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8" r:id="rId3"/>
    <p:sldId id="327" r:id="rId4"/>
    <p:sldId id="329" r:id="rId5"/>
    <p:sldId id="335" r:id="rId6"/>
    <p:sldId id="336" r:id="rId7"/>
    <p:sldId id="276" r:id="rId8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142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pos="295">
          <p15:clr>
            <a:srgbClr val="A4A3A4"/>
          </p15:clr>
        </p15:guide>
        <p15:guide id="9" pos="5488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  <p15:guide id="13" pos="3288">
          <p15:clr>
            <a:srgbClr val="A4A3A4"/>
          </p15:clr>
        </p15:guide>
        <p15:guide id="14" pos="3379">
          <p15:clr>
            <a:srgbClr val="A4A3A4"/>
          </p15:clr>
        </p15:guide>
        <p15:guide id="15" pos="3719">
          <p15:clr>
            <a:srgbClr val="A4A3A4"/>
          </p15:clr>
        </p15:guide>
        <p15:guide id="16" pos="3810">
          <p15:clr>
            <a:srgbClr val="A4A3A4"/>
          </p15:clr>
        </p15:guide>
        <p15:guide id="17" pos="4173">
          <p15:clr>
            <a:srgbClr val="A4A3A4"/>
          </p15:clr>
        </p15:guide>
        <p15:guide id="18" pos="4263">
          <p15:clr>
            <a:srgbClr val="A4A3A4"/>
          </p15:clr>
        </p15:guide>
        <p15:guide id="19" pos="4604">
          <p15:clr>
            <a:srgbClr val="A4A3A4"/>
          </p15:clr>
        </p15:guide>
        <p15:guide id="20" pos="4694">
          <p15:clr>
            <a:srgbClr val="A4A3A4"/>
          </p15:clr>
        </p15:guide>
        <p15:guide id="21" pos="5057">
          <p15:clr>
            <a:srgbClr val="A4A3A4"/>
          </p15:clr>
        </p15:guide>
        <p15:guide id="22" pos="5148">
          <p15:clr>
            <a:srgbClr val="A4A3A4"/>
          </p15:clr>
        </p15:guide>
        <p15:guide id="23" pos="2472">
          <p15:clr>
            <a:srgbClr val="A4A3A4"/>
          </p15:clr>
        </p15:guide>
        <p15:guide id="24" pos="2381">
          <p15:clr>
            <a:srgbClr val="A4A3A4"/>
          </p15:clr>
        </p15:guide>
        <p15:guide id="25" pos="2041">
          <p15:clr>
            <a:srgbClr val="A4A3A4"/>
          </p15:clr>
        </p15:guide>
        <p15:guide id="26" pos="1950">
          <p15:clr>
            <a:srgbClr val="A4A3A4"/>
          </p15:clr>
        </p15:guide>
        <p15:guide id="27" pos="1587">
          <p15:clr>
            <a:srgbClr val="A4A3A4"/>
          </p15:clr>
        </p15:guide>
        <p15:guide id="28" pos="1497">
          <p15:clr>
            <a:srgbClr val="A4A3A4"/>
          </p15:clr>
        </p15:guide>
        <p15:guide id="29" pos="1156">
          <p15:clr>
            <a:srgbClr val="A4A3A4"/>
          </p15:clr>
        </p15:guide>
        <p15:guide id="30" pos="1066">
          <p15:clr>
            <a:srgbClr val="A4A3A4"/>
          </p15:clr>
        </p15:guide>
        <p15:guide id="31" pos="703">
          <p15:clr>
            <a:srgbClr val="A4A3A4"/>
          </p15:clr>
        </p15:guide>
        <p15:guide id="32" pos="612">
          <p15:clr>
            <a:srgbClr val="A4A3A4"/>
          </p15:clr>
        </p15:guide>
        <p15:guide id="33" pos="136">
          <p15:clr>
            <a:srgbClr val="A4A3A4"/>
          </p15:clr>
        </p15:guide>
        <p15:guide id="34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3C8"/>
    <a:srgbClr val="8C9196"/>
    <a:srgbClr val="1EA5A5"/>
    <a:srgbClr val="006E6E"/>
    <a:srgbClr val="D20537"/>
    <a:srgbClr val="FFFFFF"/>
    <a:srgbClr val="000000"/>
    <a:srgbClr val="EB829B"/>
    <a:srgbClr val="2D373C"/>
    <a:srgbClr val="A5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3929"/>
        <p:guide orient="horz" pos="255"/>
        <p:guide orient="horz" pos="958"/>
        <p:guide orient="horz" pos="4065"/>
        <p:guide orient="horz" pos="4110"/>
        <p:guide orient="horz" pos="142"/>
        <p:guide orient="horz" pos="4178"/>
        <p:guide pos="295"/>
        <p:guide pos="5488"/>
        <p:guide pos="2880"/>
        <p:guide pos="2835"/>
        <p:guide pos="2925"/>
        <p:guide pos="3288"/>
        <p:guide pos="3379"/>
        <p:guide pos="3719"/>
        <p:guide pos="3810"/>
        <p:guide pos="4173"/>
        <p:guide pos="4263"/>
        <p:guide pos="4604"/>
        <p:guide pos="4694"/>
        <p:guide pos="5057"/>
        <p:guide pos="5148"/>
        <p:guide pos="2472"/>
        <p:guide pos="2381"/>
        <p:guide pos="2041"/>
        <p:guide pos="1950"/>
        <p:guide pos="1587"/>
        <p:guide pos="1497"/>
        <p:guide pos="1156"/>
        <p:guide pos="1066"/>
        <p:guide pos="703"/>
        <p:guide pos="612"/>
        <p:guide pos="136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35D2E-F8B8-4CF8-9DF6-2AEA46E02ABF}" type="datetimeFigureOut">
              <a:rPr lang="de-CH" smtClean="0"/>
              <a:t>27.04.2020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C3016-6801-4C01-86D2-A6000DD2E3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15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r">
              <a:defRPr sz="1200"/>
            </a:lvl1pPr>
          </a:lstStyle>
          <a:p>
            <a:fld id="{484FEB8E-57CB-43C0-BEF7-4F4116A5252C}" type="datetimeFigureOut">
              <a:rPr lang="de-CH" smtClean="0"/>
              <a:t>27.04.2020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8" tIns="47419" rIns="94838" bIns="4741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4838" tIns="47419" rIns="94838" bIns="4741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r">
              <a:defRPr sz="1200"/>
            </a:lvl1pPr>
          </a:lstStyle>
          <a:p>
            <a:fld id="{DA53D58F-CC03-47C4-AC79-D3C984A615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3"/>
            <a:ext cx="8928100" cy="48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" y="382946"/>
            <a:ext cx="1628546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5"/>
            <a:ext cx="8928100" cy="277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" y="382946"/>
            <a:ext cx="1628546" cy="568757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0"/>
            <a:ext cx="8712200" cy="36353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6192838" cy="39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767513" y="1520825"/>
            <a:ext cx="1944687" cy="47164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799" y="1520824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7" y="1520825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43437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901714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240088" y="1520825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240088" y="4901715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48374" y="1524273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048374" y="4905163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404813"/>
            <a:ext cx="8280400" cy="511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1" y="5625244"/>
            <a:ext cx="8280400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20826"/>
            <a:ext cx="828020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800" y="6524626"/>
            <a:ext cx="2159000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660232" y="6525344"/>
            <a:ext cx="1908212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de-CH" dirty="0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525344"/>
            <a:ext cx="143756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32000" y="6453188"/>
            <a:ext cx="828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SchülerInnenstudium</a:t>
            </a:r>
            <a:r>
              <a:rPr lang="de-CH" dirty="0" smtClean="0"/>
              <a:t> </a:t>
            </a:r>
            <a:r>
              <a:rPr lang="de-CH" dirty="0" smtClean="0"/>
              <a:t>an der Universität Basel</a:t>
            </a:r>
            <a:br>
              <a:rPr lang="de-CH" dirty="0" smtClean="0"/>
            </a:br>
            <a:r>
              <a:rPr lang="de-CH" sz="2800" b="0" dirty="0" smtClean="0"/>
              <a:t>Informationen 2020</a:t>
            </a:r>
            <a:endParaRPr lang="de-CH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50" y="3573016"/>
            <a:ext cx="6800850" cy="324036"/>
          </a:xfrm>
        </p:spPr>
        <p:txBody>
          <a:bodyPr/>
          <a:lstStyle/>
          <a:p>
            <a:r>
              <a:rPr lang="de-CH" dirty="0" smtClean="0"/>
              <a:t>Dr. Nele Hackländer, 04.06.2020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708920"/>
            <a:ext cx="3429000" cy="2238375"/>
          </a:xfrm>
          <a:prstGeom prst="rect">
            <a:avLst/>
          </a:prstGeom>
        </p:spPr>
      </p:pic>
      <p:pic>
        <p:nvPicPr>
          <p:cNvPr id="9" name="Foli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187" y="5805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Zahlen und Entwicklung</a:t>
            </a:r>
            <a:endParaRPr lang="de-CH" b="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3568" y="155679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2005 auf Initiative des Gymnasiums Liestal gegründet als Pilotprojekt</a:t>
            </a:r>
            <a:br>
              <a:rPr lang="de-CH" dirty="0" smtClean="0"/>
            </a:br>
            <a:r>
              <a:rPr lang="de-CH" dirty="0" smtClean="0"/>
              <a:t>Teilnehmer aus BS und BL</a:t>
            </a:r>
            <a:endParaRPr lang="de-CH" sz="1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2009 Beschluss zur Fortführung und zum Ausbau</a:t>
            </a:r>
            <a:endParaRPr lang="de-CH" sz="1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2010 Beteiligte Kantone: BS, BL, AG und SO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seit 2012 Verzicht auf Gebühren seitens der Universität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stetig steigende Teilnehmerzahlen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/>
              <a:t>s</a:t>
            </a:r>
            <a:r>
              <a:rPr lang="de-CH" dirty="0" smtClean="0"/>
              <a:t>tetig steigendes Angebot mit über 25 Fächern aller Fakultäten der Universität</a:t>
            </a:r>
          </a:p>
        </p:txBody>
      </p:sp>
      <p:pic>
        <p:nvPicPr>
          <p:cNvPr id="1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3691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Teilnehmerzahlen seit 2010</a:t>
            </a:r>
            <a:endParaRPr lang="de-CH" b="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06415"/>
              </p:ext>
            </p:extLst>
          </p:nvPr>
        </p:nvGraphicFramePr>
        <p:xfrm>
          <a:off x="1115616" y="1556792"/>
          <a:ext cx="6096000" cy="4079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481061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0936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Jahr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Teilnehmer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24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1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36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18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2012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32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5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2013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49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58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2014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59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0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43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2016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9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2017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52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2018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2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2019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00352"/>
                  </a:ext>
                </a:extLst>
              </a:tr>
            </a:tbl>
          </a:graphicData>
        </a:graphic>
      </p:graphicFrame>
      <p:pic>
        <p:nvPicPr>
          <p:cNvPr id="6" name="Foli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800" y="5733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Eintritte in die Universität Basel seit 2010</a:t>
            </a:r>
            <a:br>
              <a:rPr lang="de-CH" dirty="0" smtClean="0"/>
            </a:br>
            <a:endParaRPr lang="de-CH" b="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3568" y="155679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von 419 teilnehmenden Schülerstudierenden haben 107 das Studium an der Universität Basel aufgenommen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dies entspricht einem Anteil von 25,5%, wobei das Ergebnis bis 2015 bei 39.7%  liegt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gewählt wurden vor allem folgende Fakultäten: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Phil-</a:t>
            </a:r>
            <a:r>
              <a:rPr lang="de-CH" dirty="0" err="1" smtClean="0"/>
              <a:t>Nat</a:t>
            </a:r>
            <a:r>
              <a:rPr lang="de-CH" dirty="0"/>
              <a:t> </a:t>
            </a:r>
            <a:r>
              <a:rPr lang="de-CH" dirty="0" smtClean="0"/>
              <a:t>Fakultät: 30 Teilnehmende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Medizinische Fakultät: 29 Teilnehmende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Phil-</a:t>
            </a:r>
            <a:r>
              <a:rPr lang="de-CH" dirty="0" err="1" smtClean="0"/>
              <a:t>Hist</a:t>
            </a:r>
            <a:r>
              <a:rPr lang="de-CH" dirty="0" smtClean="0"/>
              <a:t> Fakultät: 27 Teilnehmende</a:t>
            </a:r>
          </a:p>
        </p:txBody>
      </p:sp>
      <p:pic>
        <p:nvPicPr>
          <p:cNvPr id="7" name="Foli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Zeitplan und Abläufe 2020</a:t>
            </a:r>
            <a:br>
              <a:rPr lang="de-CH" dirty="0" smtClean="0"/>
            </a:br>
            <a:r>
              <a:rPr lang="de-CH" b="0" dirty="0" smtClean="0"/>
              <a:t>(</a:t>
            </a:r>
            <a:r>
              <a:rPr lang="de-CH" sz="2000" b="0" dirty="0" smtClean="0"/>
              <a:t>koordiniert von J. </a:t>
            </a:r>
            <a:r>
              <a:rPr lang="de-CH" sz="2000" b="0" dirty="0" err="1" smtClean="0"/>
              <a:t>Hindermann</a:t>
            </a:r>
            <a:r>
              <a:rPr lang="de-CH" b="0" dirty="0" smtClean="0"/>
              <a:t>)</a:t>
            </a:r>
            <a:endParaRPr lang="de-CH" b="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3568" y="1556792"/>
            <a:ext cx="81369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04.06.2020 	Infoveranstaltung Universität Basel, abgesagt aufgrund von 		Corona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21.08.2020 	Anmeldeschluss bei den zuständigen Personen in den 		Gymnasien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in der Folge	Gespräche mit den </a:t>
            </a:r>
            <a:r>
              <a:rPr lang="de-CH" dirty="0" err="1" smtClean="0"/>
              <a:t>FachbetreuerInnen</a:t>
            </a:r>
            <a:r>
              <a:rPr lang="de-CH" dirty="0" smtClean="0"/>
              <a:t> der Universität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14.9. 2020	Vorlesungsbeginn Herbstsemester 2019, Abgabe der 			Belegscheine sollte erfolgt sein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09.10.2020	Ende der Belegfrist (4 Wochen nach Vorlesungsbeginn)</a:t>
            </a:r>
            <a:endParaRPr lang="de-CH" dirty="0"/>
          </a:p>
          <a:p>
            <a:pPr>
              <a:lnSpc>
                <a:spcPct val="150000"/>
              </a:lnSpc>
              <a:defRPr/>
            </a:pPr>
            <a:endParaRPr lang="de-CH" dirty="0" smtClean="0"/>
          </a:p>
        </p:txBody>
      </p:sp>
      <p:pic>
        <p:nvPicPr>
          <p:cNvPr id="7" name="Foli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712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Sammeltermine mit </a:t>
            </a:r>
            <a:r>
              <a:rPr lang="de-CH" dirty="0"/>
              <a:t>Fachbetreuungen </a:t>
            </a:r>
            <a:r>
              <a:rPr lang="de-CH" dirty="0" smtClean="0"/>
              <a:t>(gemäss Liste) einzelner Fächer 2020 (Stand 24.04.2020)</a:t>
            </a:r>
            <a:r>
              <a:rPr lang="de-CH" dirty="0"/>
              <a:t/>
            </a:r>
            <a:br>
              <a:rPr lang="de-CH" dirty="0"/>
            </a:br>
            <a:endParaRPr lang="de-CH" b="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Dr. Nele Hackländer, 04.06.2020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31800" y="1556792"/>
            <a:ext cx="8244656" cy="42484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endParaRPr lang="de-CH" dirty="0" smtClean="0"/>
          </a:p>
          <a:p>
            <a:pPr>
              <a:lnSpc>
                <a:spcPts val="2200"/>
              </a:lnSpc>
            </a:pPr>
            <a:endParaRPr lang="de-CH" dirty="0"/>
          </a:p>
          <a:p>
            <a:pPr>
              <a:lnSpc>
                <a:spcPts val="2200"/>
              </a:lnSpc>
            </a:pPr>
            <a:endParaRPr lang="de-CH" dirty="0" smtClean="0"/>
          </a:p>
          <a:p>
            <a:pPr>
              <a:lnSpc>
                <a:spcPts val="2200"/>
              </a:lnSpc>
            </a:pPr>
            <a:r>
              <a:rPr lang="de-CH" dirty="0"/>
              <a:t>Geschichte: Dr. Olivia </a:t>
            </a:r>
            <a:r>
              <a:rPr lang="de-CH" dirty="0" err="1"/>
              <a:t>Hochstrasser</a:t>
            </a:r>
            <a:r>
              <a:rPr lang="de-CH" dirty="0"/>
              <a:t> am 31.08.2020 von 13.00 – 15.00 Uhr</a:t>
            </a:r>
          </a:p>
          <a:p>
            <a:pPr>
              <a:lnSpc>
                <a:spcPts val="2200"/>
              </a:lnSpc>
            </a:pPr>
            <a:endParaRPr lang="de-CH" dirty="0"/>
          </a:p>
          <a:p>
            <a:pPr>
              <a:lnSpc>
                <a:spcPts val="2200"/>
              </a:lnSpc>
            </a:pPr>
            <a:r>
              <a:rPr lang="de-CH" dirty="0" smtClean="0"/>
              <a:t>Nahoststudien: Alexander </a:t>
            </a:r>
            <a:r>
              <a:rPr lang="de-CH" dirty="0" err="1" smtClean="0"/>
              <a:t>Balistreri</a:t>
            </a:r>
            <a:r>
              <a:rPr lang="de-CH" dirty="0"/>
              <a:t> </a:t>
            </a:r>
            <a:r>
              <a:rPr lang="de-CH" dirty="0" smtClean="0"/>
              <a:t>(MA) am 7.9.2020 von 15.00-16.00 Uhr</a:t>
            </a:r>
          </a:p>
          <a:p>
            <a:pPr>
              <a:lnSpc>
                <a:spcPts val="2200"/>
              </a:lnSpc>
            </a:pPr>
            <a:endParaRPr lang="de-CH" dirty="0"/>
          </a:p>
          <a:p>
            <a:pPr>
              <a:lnSpc>
                <a:spcPts val="2200"/>
              </a:lnSpc>
            </a:pPr>
            <a:r>
              <a:rPr lang="de-CH" dirty="0" smtClean="0"/>
              <a:t>Medizin: Prof. Dr. Zimmermann am 7.9.2020 von 16.00 – 17.00 Uhr </a:t>
            </a:r>
          </a:p>
          <a:p>
            <a:pPr>
              <a:lnSpc>
                <a:spcPts val="2200"/>
              </a:lnSpc>
            </a:pPr>
            <a:endParaRPr lang="de-CH" dirty="0"/>
          </a:p>
          <a:p>
            <a:pPr>
              <a:lnSpc>
                <a:spcPts val="2200"/>
              </a:lnSpc>
            </a:pPr>
            <a:endParaRPr lang="de-CH" dirty="0" smtClean="0"/>
          </a:p>
          <a:p>
            <a:pPr>
              <a:lnSpc>
                <a:spcPts val="2200"/>
              </a:lnSpc>
            </a:pPr>
            <a:r>
              <a:rPr lang="de-CH" i="1" dirty="0" smtClean="0"/>
              <a:t>Bitte im Vorfeld Kontakt per Mail aufnehmen, um die Teilnahme abzuklären.</a:t>
            </a:r>
          </a:p>
          <a:p>
            <a:pPr>
              <a:lnSpc>
                <a:spcPts val="2200"/>
              </a:lnSpc>
            </a:pPr>
            <a:endParaRPr lang="de-CH" i="1" dirty="0"/>
          </a:p>
          <a:p>
            <a:pPr>
              <a:lnSpc>
                <a:spcPts val="2200"/>
              </a:lnSpc>
            </a:pPr>
            <a:r>
              <a:rPr lang="de-CH" i="1" dirty="0" smtClean="0"/>
              <a:t>Alle anderen </a:t>
            </a:r>
            <a:r>
              <a:rPr lang="de-CH" i="1" dirty="0" err="1" smtClean="0"/>
              <a:t>FachbetreuerInnen</a:t>
            </a:r>
            <a:r>
              <a:rPr lang="de-CH" i="1" dirty="0" smtClean="0"/>
              <a:t> der Universität nehmen persönliche Anmeldungen entgegen.</a:t>
            </a:r>
            <a:endParaRPr lang="de-CH" i="1" dirty="0"/>
          </a:p>
        </p:txBody>
      </p:sp>
      <p:pic>
        <p:nvPicPr>
          <p:cNvPr id="8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8094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Vielen Dank</a:t>
            </a:r>
            <a:br>
              <a:rPr lang="de-CH" dirty="0"/>
            </a:br>
            <a:r>
              <a:rPr lang="de-CH" b="0" dirty="0"/>
              <a:t>für Ihre Aufmerksamkeit</a:t>
            </a:r>
            <a:r>
              <a:rPr lang="de-CH" b="0" dirty="0" smtClean="0"/>
              <a:t>.</a:t>
            </a:r>
            <a:br>
              <a:rPr lang="de-CH" b="0" dirty="0" smtClean="0"/>
            </a:br>
            <a:r>
              <a:rPr lang="de-CH" b="0" dirty="0"/>
              <a:t/>
            </a:r>
            <a:br>
              <a:rPr lang="de-CH" b="0" dirty="0"/>
            </a:br>
            <a:endParaRPr lang="de-CH" dirty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ni_basel_V01_de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</Words>
  <Application>Microsoft Office PowerPoint</Application>
  <PresentationFormat>Bildschirmpräsentation (4:3)</PresentationFormat>
  <Paragraphs>75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uni_basel_V01_de</vt:lpstr>
      <vt:lpstr>SchülerInnenstudium an der Universität Basel Informationen 2020</vt:lpstr>
      <vt:lpstr>Zahlen und Entwicklung</vt:lpstr>
      <vt:lpstr>Teilnehmerzahlen seit 2010</vt:lpstr>
      <vt:lpstr>Eintritte in die Universität Basel seit 2010 </vt:lpstr>
      <vt:lpstr>Zeitplan und Abläufe 2020 (koordiniert von J. Hindermann)</vt:lpstr>
      <vt:lpstr>Sammeltermine mit Fachbetreuungen (gemäss Liste) einzelner Fächer 2020 (Stand 24.04.2020) </vt:lpstr>
      <vt:lpstr>Vielen Dank für Ihre Aufmerksamkeit.  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Studienadministration Universität Basel</dc:title>
  <dc:creator>Hackländer Nele</dc:creator>
  <cp:lastModifiedBy>Nele Hackländer</cp:lastModifiedBy>
  <cp:revision>96</cp:revision>
  <cp:lastPrinted>2016-02-26T10:38:51Z</cp:lastPrinted>
  <dcterms:created xsi:type="dcterms:W3CDTF">2015-04-15T07:40:01Z</dcterms:created>
  <dcterms:modified xsi:type="dcterms:W3CDTF">2020-04-27T07:51:07Z</dcterms:modified>
</cp:coreProperties>
</file>