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25" r:id="rId2"/>
    <p:sldId id="289" r:id="rId3"/>
    <p:sldId id="324" r:id="rId4"/>
    <p:sldId id="328" r:id="rId5"/>
    <p:sldId id="330" r:id="rId6"/>
    <p:sldId id="331" r:id="rId7"/>
    <p:sldId id="332" r:id="rId8"/>
    <p:sldId id="293" r:id="rId9"/>
    <p:sldId id="322" r:id="rId10"/>
    <p:sldId id="323" r:id="rId11"/>
    <p:sldId id="327" r:id="rId12"/>
    <p:sldId id="321" r:id="rId13"/>
    <p:sldId id="308" r:id="rId14"/>
    <p:sldId id="318" r:id="rId15"/>
    <p:sldId id="335" r:id="rId16"/>
    <p:sldId id="336" r:id="rId17"/>
    <p:sldId id="317" r:id="rId18"/>
    <p:sldId id="333" r:id="rId19"/>
    <p:sldId id="334" r:id="rId20"/>
    <p:sldId id="320" r:id="rId21"/>
    <p:sldId id="304" r:id="rId22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8B83"/>
    <a:srgbClr val="F3FFF3"/>
    <a:srgbClr val="EBFFEB"/>
    <a:srgbClr val="F7FFF7"/>
    <a:srgbClr val="CCFFCC"/>
    <a:srgbClr val="FFCC00"/>
    <a:srgbClr val="CCECFF"/>
    <a:srgbClr val="CCCCFF"/>
    <a:srgbClr val="FF6699"/>
    <a:srgbClr val="FF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D360F-EB7D-4AEF-8FE2-E3BCB89E66EF}" v="8" dt="2023-06-12T09:19:1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6656" autoAdjust="0"/>
  </p:normalViewPr>
  <p:slideViewPr>
    <p:cSldViewPr>
      <p:cViewPr varScale="1">
        <p:scale>
          <a:sx n="79" d="100"/>
          <a:sy n="79" d="100"/>
        </p:scale>
        <p:origin x="1140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300" b="0">
                <a:latin typeface="Arial" charset="0"/>
              </a:defRPr>
            </a:lvl1pPr>
          </a:lstStyle>
          <a:p>
            <a:endParaRPr lang="en-US" altLang="de-DE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300" b="0">
                <a:latin typeface="Arial" charset="0"/>
              </a:defRPr>
            </a:lvl1pPr>
          </a:lstStyle>
          <a:p>
            <a:endParaRPr lang="en-US" altLang="de-DE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defTabSz="914378" eaLnBrk="1" hangingPunct="1">
              <a:defRPr sz="1300" b="0">
                <a:latin typeface="Arial" charset="0"/>
              </a:defRPr>
            </a:lvl1pPr>
          </a:lstStyle>
          <a:p>
            <a:endParaRPr lang="en-US" altLang="de-DE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300" b="0">
                <a:latin typeface="Arial" charset="0"/>
              </a:defRPr>
            </a:lvl1pPr>
          </a:lstStyle>
          <a:p>
            <a:fld id="{7558525C-3E89-432C-BD2D-210B0BE41E85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42164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defTabSz="914378" eaLnBrk="1" hangingPunct="1">
              <a:defRPr sz="1300" b="0">
                <a:latin typeface="Arial" charset="0"/>
              </a:defRPr>
            </a:lvl1pPr>
          </a:lstStyle>
          <a:p>
            <a:endParaRPr lang="de-CH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300" b="0">
                <a:latin typeface="Arial" charset="0"/>
              </a:defRPr>
            </a:lvl1pPr>
          </a:lstStyle>
          <a:p>
            <a:endParaRPr lang="de-CH" alt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4653"/>
            <a:ext cx="543570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defTabSz="914378" eaLnBrk="1" hangingPunct="1">
              <a:defRPr sz="1300" b="0">
                <a:latin typeface="Arial" charset="0"/>
              </a:defRPr>
            </a:lvl1pPr>
          </a:lstStyle>
          <a:p>
            <a:endParaRPr lang="de-CH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87" tIns="45694" rIns="91387" bIns="45694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defRPr sz="1300" b="0">
                <a:latin typeface="Arial" charset="0"/>
              </a:defRPr>
            </a:lvl1pPr>
          </a:lstStyle>
          <a:p>
            <a:fld id="{CD65F6A5-861F-44AD-9A10-C78FB0A3092F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6639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endParaRPr lang="de-CH" altLang="de-DE" dirty="0">
              <a:latin typeface="Times" pitchFamily="4" charset="0"/>
              <a:ea typeface="ＭＳ Ｐゴシック" pitchFamily="4" charset="-12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F6A5-861F-44AD-9A10-C78FB0A3092F}" type="slidenum">
              <a:rPr lang="de-CH" altLang="de-DE" smtClean="0"/>
              <a:pPr/>
              <a:t>1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11161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213">
              <a:defRPr/>
            </a:pPr>
            <a:endParaRPr lang="de-CH" altLang="de-DE" dirty="0">
              <a:latin typeface="Times" pitchFamily="4" charset="0"/>
              <a:ea typeface="ＭＳ Ｐゴシック" pitchFamily="4" charset="-128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F6A5-861F-44AD-9A10-C78FB0A3092F}" type="slidenum">
              <a:rPr lang="de-CH" altLang="de-DE" smtClean="0"/>
              <a:pPr/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585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Drei-Ringe-Begabungsmodell (Joseph S. </a:t>
            </a:r>
            <a:r>
              <a:rPr lang="de-CH" b="1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Renzulli</a:t>
            </a:r>
            <a:r>
              <a:rPr lang="de-CH" b="1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1978)</a:t>
            </a:r>
            <a:br>
              <a:rPr lang="de-CH" dirty="0"/>
            </a:b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Der US-amerikanische Psychologe Joseph S. </a:t>
            </a:r>
            <a:r>
              <a:rPr lang="de-CH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Renzulli</a:t>
            </a: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suchte mit einer biografischen Analyse von bekannten Persönlichkeiten Merkmale, welche allen </a:t>
            </a:r>
            <a:r>
              <a:rPr lang="de-CH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diesesn</a:t>
            </a: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gemeinsam waren. Im Rahmen dieser Untersuchung fand er drei verschiedene Merkmale:</a:t>
            </a:r>
            <a:br>
              <a:rPr lang="de-CH" dirty="0"/>
            </a:b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Alle Persönlichkeiten hatte in ihrem Spezialgebiet überdurchschnittliche Fähigkeiten.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Sie vertieften sich mit großem Fleiß und Engagement in ihre Aufgabe.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 Sie alle waren äußerst kreativ.</a:t>
            </a:r>
            <a:br>
              <a:rPr lang="de-CH" dirty="0"/>
            </a:b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Aus diesen drei Merkmalen entwickelte </a:t>
            </a:r>
            <a:r>
              <a:rPr lang="de-CH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Renzulli</a:t>
            </a: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das Drei-Ringe-Modell. Das Zusammenspiel aller drei Faktoren führt zur Hochleistung, was sich als Begabung ausprägen kann. Diese Interaktion wird mit der Schnittmenge dieser drei Ringe dargestellt.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Darüber hinaus formulierte er die </a:t>
            </a:r>
            <a:r>
              <a:rPr lang="de-CH" b="0" i="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</a:t>
            </a: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-kognitive Faktoren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Optimismus,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Mut,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Hingabe an ein bestimmtes Thema oder Fach,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Sensibilität für menschliche Belange,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körperliche / geistige Energie,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eine Zukunftsvision und 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- das Gefühl der Bestimmung,</a:t>
            </a:r>
            <a:br>
              <a:rPr lang="de-CH" dirty="0"/>
            </a:br>
            <a:r>
              <a:rPr lang="de-CH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welche mit den kognitiven Merkmalen, die wir im Allgemeinen mit der Entwicklung menschlicher Fähigkeiten verbinden, interagieren und diese fördern.</a:t>
            </a:r>
            <a:endParaRPr lang="de-CH" dirty="0"/>
          </a:p>
          <a:p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5F6A5-861F-44AD-9A10-C78FB0A3092F}" type="slidenum">
              <a:rPr lang="de-CH" altLang="de-DE" smtClean="0"/>
              <a:pPr/>
              <a:t>4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105135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5F6A5-861F-44AD-9A10-C78FB0A3092F}" type="slidenum">
              <a:rPr lang="de-CH" altLang="de-DE" smtClean="0"/>
              <a:pPr/>
              <a:t>8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0139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65F6A5-861F-44AD-9A10-C78FB0A3092F}" type="slidenum">
              <a:rPr lang="de-CH" altLang="de-DE" smtClean="0"/>
              <a:pPr/>
              <a:t>13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5035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25463" y="1620838"/>
            <a:ext cx="7772400" cy="137160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63563" y="4132263"/>
            <a:ext cx="62484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 sz="2000">
                <a:solidFill>
                  <a:srgbClr val="838B83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165850"/>
            <a:ext cx="79200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3300"/>
                </a:solidFill>
                <a:latin typeface="+mn-lt"/>
              </a:defRPr>
            </a:lvl1pPr>
          </a:lstStyle>
          <a:p>
            <a:r>
              <a:rPr lang="de-DE" altLang="de-DE"/>
              <a:t>Bildungsraum Nordwestschweiz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99313" y="6345238"/>
            <a:ext cx="1905000" cy="360362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CE0D68B1-1ABA-4798-A5BD-6FE147A247A0}" type="slidenum">
              <a:rPr lang="de-DE" altLang="de-DE"/>
              <a:pPr lvl="1"/>
              <a:t>‹Nr.›</a:t>
            </a:fld>
            <a:endParaRPr lang="de-DE" altLang="de-DE"/>
          </a:p>
        </p:txBody>
      </p:sp>
      <p:pic>
        <p:nvPicPr>
          <p:cNvPr id="9228" name="Picture 12" descr="banner_titelfoli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8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2672E83-BBA7-4D1A-9148-AF35EA99AE00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08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5" y="1125538"/>
            <a:ext cx="2105025" cy="51831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1125538"/>
            <a:ext cx="6167437" cy="518318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2EDC32A-4179-4F9F-AE66-FAEA5351C05D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5986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4B1B2CC-69CC-48A1-8873-999571E6BFBB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4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DE04E621-A527-4BC5-B997-F53F3FD26486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886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2133600"/>
            <a:ext cx="4135437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2133600"/>
            <a:ext cx="4137025" cy="417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7DA41E0E-B679-4F77-8AE0-F3A50A03D3B6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6877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B281C2B0-E9BD-4E59-A90B-B7DDEDAF21F8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064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CAB9DB7F-18FF-4143-BC79-024E0C951575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282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37340B60-ACEF-4391-8216-B5D6E34434E7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12715EBC-CCBF-468F-AC9E-420C9BDA30C4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253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/>
            <a:fld id="{494138BB-8BD8-4D8D-8047-E5FC7480B819}" type="slidenum">
              <a:rPr lang="de-DE" altLang="de-DE"/>
              <a:pPr lvl="1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145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25538"/>
            <a:ext cx="83693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Master-Titelformat zu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2133600"/>
            <a:ext cx="8424862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klicken, um Master-Textformat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08725"/>
            <a:ext cx="1905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 eaLnBrk="1" hangingPunct="1">
              <a:defRPr sz="1400" b="0">
                <a:latin typeface="+mn-lt"/>
              </a:defRPr>
            </a:lvl2pPr>
          </a:lstStyle>
          <a:p>
            <a:pPr lvl="1"/>
            <a:fld id="{712F36E4-17BF-4EF9-B59E-63A0A34E6DD9}" type="slidenum">
              <a:rPr lang="de-DE" altLang="de-DE"/>
              <a:pPr lvl="1"/>
              <a:t>‹Nr.›</a:t>
            </a:fld>
            <a:endParaRPr lang="de-DE" altLang="de-DE"/>
          </a:p>
        </p:txBody>
      </p:sp>
      <p:pic>
        <p:nvPicPr>
          <p:cNvPr id="5150" name="Picture 1054" descr="banner_folien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286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38B8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30000"/>
        </a:spcAft>
        <a:buClr>
          <a:srgbClr val="C1CDC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30000"/>
        </a:spcAft>
        <a:buClr>
          <a:srgbClr val="C1CDC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30000"/>
        </a:spcAft>
        <a:buClr>
          <a:srgbClr val="C1CDC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orlesungsverzeichnis.unibas.ch/de/home" TargetMode="External"/><Relationship Id="rId2" Type="http://schemas.openxmlformats.org/officeDocument/2006/relationships/hyperlink" Target="https://www.unibas.ch/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168216" y="1817115"/>
            <a:ext cx="6857132" cy="719137"/>
          </a:xfrm>
        </p:spPr>
        <p:txBody>
          <a:bodyPr/>
          <a:lstStyle/>
          <a:p>
            <a:r>
              <a:rPr lang="de-CH" sz="6000" dirty="0">
                <a:latin typeface="Georgia" panose="02040502050405020303" pitchFamily="18" charset="0"/>
              </a:rPr>
              <a:t>Schülerstudium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5724128" y="5799924"/>
            <a:ext cx="316835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720"/>
              </a:spcBef>
              <a:spcAft>
                <a:spcPts val="720"/>
              </a:spcAft>
              <a:buFont typeface="Wingdings" pitchFamily="2" charset="2"/>
              <a:buNone/>
            </a:pPr>
            <a:r>
              <a:rPr lang="de-CH" sz="2000" b="0" kern="0" dirty="0">
                <a:solidFill>
                  <a:srgbClr val="838B83"/>
                </a:solidFill>
                <a:latin typeface="Georgia" panose="02040502050405020303" pitchFamily="18" charset="0"/>
              </a:rPr>
              <a:t>Basel, 13. Juni 2023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endParaRPr lang="de-CH" sz="600" b="0" kern="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3528" y="2924944"/>
            <a:ext cx="5492927" cy="3378279"/>
            <a:chOff x="395536" y="3179642"/>
            <a:chExt cx="5492927" cy="337827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127" y="3933056"/>
              <a:ext cx="3024336" cy="20162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425" y="5251800"/>
              <a:ext cx="3095988" cy="13061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90" y="4509120"/>
              <a:ext cx="2342034" cy="18736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179642"/>
              <a:ext cx="3523052" cy="176152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9819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Eckpunkte des Schülerstudiums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de-DE" sz="2400" b="1" dirty="0">
                <a:solidFill>
                  <a:srgbClr val="838B83"/>
                </a:solidFill>
                <a:latin typeface="Georgia" panose="02040502050405020303" pitchFamily="18" charset="0"/>
              </a:rPr>
              <a:t>An der Universität</a:t>
            </a:r>
          </a:p>
          <a:p>
            <a:r>
              <a:rPr lang="de-CH" altLang="de-DE" sz="2400" dirty="0">
                <a:solidFill>
                  <a:srgbClr val="838B83"/>
                </a:solidFill>
              </a:rPr>
              <a:t>Sie sind verpflichtet, die mit den Veranstaltungen verbundenen </a:t>
            </a:r>
            <a:r>
              <a:rPr lang="de-CH" altLang="de-DE" sz="2400" dirty="0"/>
              <a:t>Prüfungen</a:t>
            </a:r>
            <a:r>
              <a:rPr lang="de-CH" altLang="de-DE" sz="2400" dirty="0">
                <a:solidFill>
                  <a:srgbClr val="838B83"/>
                </a:solidFill>
              </a:rPr>
              <a:t> an der Universität abzulegen. </a:t>
            </a:r>
          </a:p>
          <a:p>
            <a:r>
              <a:rPr lang="de-CH" altLang="de-DE" sz="2400" dirty="0"/>
              <a:t>Bei Fragen </a:t>
            </a:r>
            <a:r>
              <a:rPr lang="de-CH" altLang="de-DE" sz="2400" dirty="0">
                <a:solidFill>
                  <a:srgbClr val="838B83"/>
                </a:solidFill>
              </a:rPr>
              <a:t>zu Unterrichtsmaterialien, Prüfungen oder Veranstaltungen, wenden Sie sich bitte direkt an Ihre Dozentin/Ihren Dozenten.</a:t>
            </a: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Bei einem </a:t>
            </a:r>
            <a:r>
              <a:rPr lang="de-CH" altLang="de-DE" sz="2400" dirty="0">
                <a:ea typeface="ＭＳ Ｐゴシック" pitchFamily="4" charset="-128"/>
              </a:rPr>
              <a:t>nicht erfolgreichen Absolvieren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der Veranstaltung findet ein </a:t>
            </a:r>
            <a:r>
              <a:rPr lang="de-CH" altLang="de-DE" sz="2400" dirty="0">
                <a:ea typeface="ＭＳ Ｐゴシック" pitchFamily="4" charset="-128"/>
              </a:rPr>
              <a:t>Gespräch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mit der </a:t>
            </a:r>
            <a:r>
              <a:rPr lang="de-CH" altLang="de-DE" sz="2400" dirty="0">
                <a:ea typeface="ＭＳ Ｐゴシック" pitchFamily="4" charset="-128"/>
              </a:rPr>
              <a:t>Schülerstudium Kontaktperson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bezüglich der Weiterführung des Programms statt.</a:t>
            </a:r>
          </a:p>
          <a:p>
            <a:endParaRPr lang="de-CH" altLang="de-DE" sz="2400" dirty="0">
              <a:solidFill>
                <a:srgbClr val="838B83"/>
              </a:solidFill>
            </a:endParaRPr>
          </a:p>
          <a:p>
            <a:endParaRPr lang="de-CH" sz="2400" dirty="0">
              <a:solidFill>
                <a:srgbClr val="838B83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10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37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Eckdaten fürs Schülerstudium 23/24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 err="1">
                <a:solidFill>
                  <a:srgbClr val="838B83"/>
                </a:solidFill>
              </a:rPr>
              <a:t>Schüler:innen</a:t>
            </a:r>
            <a:r>
              <a:rPr lang="de-CH" sz="2400" dirty="0">
                <a:solidFill>
                  <a:srgbClr val="838B83"/>
                </a:solidFill>
              </a:rPr>
              <a:t> besuchen </a:t>
            </a:r>
            <a:r>
              <a:rPr lang="de-CH" sz="2400" dirty="0"/>
              <a:t>Veranstaltungen</a:t>
            </a:r>
            <a:r>
              <a:rPr lang="de-CH" sz="2400" dirty="0">
                <a:solidFill>
                  <a:srgbClr val="838B83"/>
                </a:solidFill>
              </a:rPr>
              <a:t> an der </a:t>
            </a:r>
            <a:r>
              <a:rPr lang="de-CH" sz="2400" dirty="0"/>
              <a:t>Universität Basel</a:t>
            </a:r>
            <a:r>
              <a:rPr lang="de-CH" sz="2400" dirty="0">
                <a:solidFill>
                  <a:srgbClr val="838B83"/>
                </a:solidFill>
              </a:rPr>
              <a:t>.</a:t>
            </a:r>
          </a:p>
          <a:p>
            <a:r>
              <a:rPr lang="de-CH" sz="2400" dirty="0">
                <a:solidFill>
                  <a:srgbClr val="838B83"/>
                </a:solidFill>
              </a:rPr>
              <a:t>Diese </a:t>
            </a:r>
            <a:r>
              <a:rPr lang="de-CH" sz="2400" dirty="0"/>
              <a:t>Veranstaltungen</a:t>
            </a:r>
            <a:r>
              <a:rPr lang="de-CH" sz="2400" dirty="0">
                <a:solidFill>
                  <a:srgbClr val="838B83"/>
                </a:solidFill>
              </a:rPr>
              <a:t> dauern in der Regel </a:t>
            </a:r>
            <a:r>
              <a:rPr lang="de-CH" sz="2400" dirty="0"/>
              <a:t>ein Semester</a:t>
            </a:r>
            <a:r>
              <a:rPr lang="de-CH" sz="2400" dirty="0">
                <a:solidFill>
                  <a:srgbClr val="838B83"/>
                </a:solidFill>
              </a:rPr>
              <a:t>. Bitte beachten Sie, dass es jedoch auch Jahresveranstaltungen gibt.</a:t>
            </a:r>
          </a:p>
          <a:p>
            <a:r>
              <a:rPr lang="de-CH" sz="2400" dirty="0"/>
              <a:t>Herbstsemester: </a:t>
            </a:r>
            <a:r>
              <a:rPr lang="de-CH" sz="2400" dirty="0">
                <a:solidFill>
                  <a:srgbClr val="838B83"/>
                </a:solidFill>
              </a:rPr>
              <a:t>18.09.2023 – 22.12.2023 </a:t>
            </a:r>
            <a:r>
              <a:rPr lang="de-CH" sz="2400" dirty="0"/>
              <a:t>Frühjahrssemester: </a:t>
            </a:r>
            <a:r>
              <a:rPr lang="de-CH" sz="2400" dirty="0">
                <a:solidFill>
                  <a:srgbClr val="838B83"/>
                </a:solidFill>
              </a:rPr>
              <a:t>26.02.2024 – 31.05.2024</a:t>
            </a:r>
          </a:p>
          <a:p>
            <a:r>
              <a:rPr lang="de-CH" sz="2400" dirty="0">
                <a:solidFill>
                  <a:srgbClr val="838B83"/>
                </a:solidFill>
              </a:rPr>
              <a:t>Beachten Sie, dass die </a:t>
            </a:r>
            <a:r>
              <a:rPr lang="de-CH" sz="2400" dirty="0"/>
              <a:t>Vorlesungen auch während den Schulferien stattfinden (z.B. Herbstferien)!</a:t>
            </a:r>
          </a:p>
          <a:p>
            <a:endParaRPr lang="de-CH" altLang="de-DE" sz="2400" dirty="0">
              <a:solidFill>
                <a:srgbClr val="838B83"/>
              </a:solidFill>
            </a:endParaRPr>
          </a:p>
          <a:p>
            <a:endParaRPr lang="de-CH" sz="2400" dirty="0">
              <a:solidFill>
                <a:srgbClr val="838B83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11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3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Entgegenkommen der Universität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altLang="de-DE" sz="2400" dirty="0">
                <a:solidFill>
                  <a:srgbClr val="838B83"/>
                </a:solidFill>
              </a:rPr>
              <a:t>Die fachvertretende Person an der Uni Basel wird zu Ihrer </a:t>
            </a:r>
            <a:r>
              <a:rPr lang="de-CH" altLang="de-DE" sz="2400" dirty="0"/>
              <a:t>Ansprechperson</a:t>
            </a:r>
            <a:r>
              <a:rPr lang="de-CH" altLang="de-DE" sz="2400" dirty="0">
                <a:solidFill>
                  <a:srgbClr val="838B83"/>
                </a:solidFill>
              </a:rPr>
              <a:t>.</a:t>
            </a:r>
            <a:endParaRPr lang="de-CH" altLang="ja-JP" sz="2400" dirty="0">
              <a:solidFill>
                <a:srgbClr val="838B83"/>
              </a:solidFill>
            </a:endParaRPr>
          </a:p>
          <a:p>
            <a:r>
              <a:rPr lang="de-CH" altLang="de-DE" sz="2400" dirty="0"/>
              <a:t>Credit Points </a:t>
            </a:r>
            <a:r>
              <a:rPr lang="de-CH" altLang="de-DE" sz="2400" dirty="0">
                <a:solidFill>
                  <a:srgbClr val="838B83"/>
                </a:solidFill>
              </a:rPr>
              <a:t>werden bei einem Studium nach der Matura an der Universität Basel (teils auch an anderen Schweizer Universitäten – nicht der ETH) angerechnet.</a:t>
            </a:r>
          </a:p>
          <a:p>
            <a:r>
              <a:rPr lang="de-CH" altLang="de-DE" sz="2400" dirty="0"/>
              <a:t>Nicht bestandene Prüfungen </a:t>
            </a:r>
            <a:r>
              <a:rPr lang="de-CH" altLang="de-DE" sz="2400" dirty="0">
                <a:solidFill>
                  <a:srgbClr val="838B83"/>
                </a:solidFill>
              </a:rPr>
              <a:t>haben keine Auswirkungen auf eine Studienlaufbahn nach bestandener Matura.</a:t>
            </a:r>
          </a:p>
          <a:p>
            <a:r>
              <a:rPr lang="de-CH" altLang="de-DE" sz="2400" dirty="0">
                <a:solidFill>
                  <a:srgbClr val="838B83"/>
                </a:solidFill>
              </a:rPr>
              <a:t>Ihr besonderer </a:t>
            </a:r>
            <a:r>
              <a:rPr lang="de-CH" altLang="de-DE" sz="2400" dirty="0" err="1">
                <a:solidFill>
                  <a:srgbClr val="838B83"/>
                </a:solidFill>
              </a:rPr>
              <a:t>Schülerstudent:innen-Status</a:t>
            </a:r>
            <a:r>
              <a:rPr lang="de-CH" altLang="de-DE" sz="2400" dirty="0">
                <a:solidFill>
                  <a:srgbClr val="838B83"/>
                </a:solidFill>
              </a:rPr>
              <a:t> erlaubt es Ihnen, zum Beispiel an </a:t>
            </a:r>
            <a:r>
              <a:rPr lang="de-CH" altLang="de-DE" sz="2400" dirty="0"/>
              <a:t>Wissenschaftsolympiaden</a:t>
            </a:r>
            <a:r>
              <a:rPr lang="de-CH" altLang="de-DE" sz="2400" dirty="0">
                <a:solidFill>
                  <a:srgbClr val="838B83"/>
                </a:solidFill>
              </a:rPr>
              <a:t> oder </a:t>
            </a:r>
            <a:r>
              <a:rPr lang="de-CH" altLang="de-DE" sz="2400" dirty="0"/>
              <a:t>Schweizer Jugend forscht </a:t>
            </a:r>
            <a:r>
              <a:rPr lang="de-CH" altLang="de-DE" sz="2400" dirty="0">
                <a:solidFill>
                  <a:srgbClr val="838B83"/>
                </a:solidFill>
              </a:rPr>
              <a:t>teilzunehmen. </a:t>
            </a: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12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9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 err="1">
                <a:latin typeface="Georgia" panose="02040502050405020303" pitchFamily="18" charset="0"/>
              </a:rPr>
              <a:t>SchülerstudentInnen</a:t>
            </a:r>
            <a:r>
              <a:rPr lang="de-CH" dirty="0">
                <a:latin typeface="Georgia" panose="02040502050405020303" pitchFamily="18" charset="0"/>
              </a:rPr>
              <a:t> berichten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Oliver </a:t>
            </a:r>
            <a:r>
              <a:rPr lang="de-CH" sz="2400" dirty="0" err="1">
                <a:solidFill>
                  <a:srgbClr val="838B83"/>
                </a:solidFill>
              </a:rPr>
              <a:t>Bäckert</a:t>
            </a:r>
            <a:endParaRPr lang="de-CH" sz="2400" dirty="0">
              <a:solidFill>
                <a:srgbClr val="838B83"/>
              </a:solidFill>
            </a:endParaRPr>
          </a:p>
          <a:p>
            <a:r>
              <a:rPr lang="de-CH" sz="2400" dirty="0">
                <a:solidFill>
                  <a:srgbClr val="838B83"/>
                </a:solidFill>
              </a:rPr>
              <a:t>Dominik Hempel</a:t>
            </a:r>
          </a:p>
          <a:p>
            <a:r>
              <a:rPr lang="de-CH" sz="2400" dirty="0">
                <a:solidFill>
                  <a:srgbClr val="838B83"/>
                </a:solidFill>
              </a:rPr>
              <a:t>Chantal </a:t>
            </a:r>
            <a:r>
              <a:rPr lang="de-CH" sz="2400" dirty="0" err="1">
                <a:solidFill>
                  <a:srgbClr val="838B83"/>
                </a:solidFill>
              </a:rPr>
              <a:t>Muhmenthaler</a:t>
            </a:r>
            <a:endParaRPr lang="de-CH" sz="2400" dirty="0">
              <a:solidFill>
                <a:srgbClr val="838B83"/>
              </a:solidFill>
            </a:endParaRPr>
          </a:p>
          <a:p>
            <a:r>
              <a:rPr lang="de-CH" sz="2400" dirty="0">
                <a:solidFill>
                  <a:srgbClr val="838B83"/>
                </a:solidFill>
              </a:rPr>
              <a:t>Joel Bender</a:t>
            </a: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13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8871">
            <a:off x="888219" y="4282001"/>
            <a:ext cx="3864078" cy="193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710">
            <a:off x="4972029" y="3949262"/>
            <a:ext cx="3707904" cy="1853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94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Bewerbung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Falls Sie von diesen Berichten inspiriert wurden, empfehlen wir Ihnen, mit Ihrer Klassenlehrperson und der </a:t>
            </a:r>
            <a:r>
              <a:rPr lang="de-CH" sz="2400" dirty="0"/>
              <a:t>Kontaktperson fürs Schülerstudium </a:t>
            </a:r>
            <a:r>
              <a:rPr lang="de-CH" sz="2400" dirty="0">
                <a:solidFill>
                  <a:srgbClr val="838B83"/>
                </a:solidFill>
              </a:rPr>
              <a:t>an Ihrem </a:t>
            </a:r>
            <a:r>
              <a:rPr lang="de-CH" sz="2400" dirty="0"/>
              <a:t>Gymnasium</a:t>
            </a:r>
            <a:r>
              <a:rPr lang="de-CH" sz="2400" dirty="0">
                <a:solidFill>
                  <a:srgbClr val="838B83"/>
                </a:solidFill>
              </a:rPr>
              <a:t> Kontakt aufzunehmen.</a:t>
            </a:r>
          </a:p>
          <a:p>
            <a:r>
              <a:rPr lang="de-CH" sz="2400" dirty="0">
                <a:solidFill>
                  <a:srgbClr val="838B83"/>
                </a:solidFill>
              </a:rPr>
              <a:t>Sollten sowohl </a:t>
            </a:r>
            <a:r>
              <a:rPr lang="de-CH" sz="2400" dirty="0"/>
              <a:t>Ihre Klassenlehrperson</a:t>
            </a:r>
            <a:r>
              <a:rPr lang="de-CH" sz="2400" dirty="0">
                <a:solidFill>
                  <a:srgbClr val="838B83"/>
                </a:solidFill>
              </a:rPr>
              <a:t> als auch das </a:t>
            </a:r>
            <a:r>
              <a:rPr lang="de-CH" sz="2400" dirty="0"/>
              <a:t>Klassenteam </a:t>
            </a:r>
            <a:r>
              <a:rPr lang="de-CH" sz="2400" dirty="0">
                <a:solidFill>
                  <a:srgbClr val="838B83"/>
                </a:solidFill>
              </a:rPr>
              <a:t>Ihre Bewerbung </a:t>
            </a:r>
            <a:r>
              <a:rPr lang="de-CH" sz="2400" dirty="0"/>
              <a:t>empfehlen</a:t>
            </a:r>
            <a:r>
              <a:rPr lang="de-CH" sz="2400" dirty="0">
                <a:solidFill>
                  <a:srgbClr val="838B83"/>
                </a:solidFill>
              </a:rPr>
              <a:t>, können Sie nun Ihr </a:t>
            </a:r>
            <a:r>
              <a:rPr lang="de-CH" sz="2400" dirty="0"/>
              <a:t>Bewerbungsdossier</a:t>
            </a:r>
            <a:r>
              <a:rPr lang="de-CH" sz="2400" dirty="0">
                <a:solidFill>
                  <a:srgbClr val="838B83"/>
                </a:solidFill>
              </a:rPr>
              <a:t> zusammenstellen. Den </a:t>
            </a:r>
            <a:r>
              <a:rPr lang="de-CH" sz="2400" dirty="0"/>
              <a:t>Abgabetermin</a:t>
            </a:r>
            <a:r>
              <a:rPr lang="de-CH" sz="2400" dirty="0">
                <a:solidFill>
                  <a:srgbClr val="838B83"/>
                </a:solidFill>
              </a:rPr>
              <a:t> erfahren Sie bei Ihrer </a:t>
            </a:r>
            <a:r>
              <a:rPr lang="de-CH" altLang="de-DE" sz="2400" dirty="0">
                <a:solidFill>
                  <a:srgbClr val="838B83"/>
                </a:solidFill>
              </a:rPr>
              <a:t>Schülerstudium Kontaktperson.</a:t>
            </a:r>
            <a:endParaRPr lang="de-CH" sz="2400" dirty="0">
              <a:solidFill>
                <a:srgbClr val="838B83"/>
              </a:solidFill>
            </a:endParaRPr>
          </a:p>
          <a:p>
            <a:r>
              <a:rPr lang="de-CH" sz="2400" dirty="0">
                <a:solidFill>
                  <a:srgbClr val="838B83"/>
                </a:solidFill>
              </a:rPr>
              <a:t>Über Ihre </a:t>
            </a:r>
            <a:r>
              <a:rPr lang="de-CH" sz="2400" dirty="0"/>
              <a:t>Zulassung</a:t>
            </a:r>
            <a:r>
              <a:rPr lang="de-CH" sz="2400" dirty="0">
                <a:solidFill>
                  <a:srgbClr val="838B83"/>
                </a:solidFill>
              </a:rPr>
              <a:t> von Seiten der </a:t>
            </a:r>
            <a:r>
              <a:rPr lang="de-CH" sz="2400" dirty="0"/>
              <a:t>Schule</a:t>
            </a:r>
            <a:r>
              <a:rPr lang="de-CH" sz="2400" dirty="0">
                <a:solidFill>
                  <a:srgbClr val="838B83"/>
                </a:solidFill>
              </a:rPr>
              <a:t> entscheidet die </a:t>
            </a:r>
            <a:r>
              <a:rPr lang="de-CH" sz="2400" dirty="0"/>
              <a:t>Schulleitung</a:t>
            </a:r>
            <a:r>
              <a:rPr lang="de-CH" sz="2400" dirty="0">
                <a:solidFill>
                  <a:srgbClr val="838B83"/>
                </a:solidFill>
              </a:rPr>
              <a:t>.</a:t>
            </a:r>
          </a:p>
          <a:p>
            <a:endParaRPr lang="de-CH" sz="2400" dirty="0">
              <a:solidFill>
                <a:srgbClr val="838B83"/>
              </a:solidFill>
            </a:endParaRPr>
          </a:p>
          <a:p>
            <a:pPr marL="0" indent="0">
              <a:buNone/>
            </a:pPr>
            <a:endParaRPr lang="de-CH" altLang="de-DE" sz="2400" dirty="0"/>
          </a:p>
          <a:p>
            <a:endParaRPr lang="de-CH" sz="2400" dirty="0">
              <a:solidFill>
                <a:srgbClr val="838B83"/>
              </a:solidFill>
            </a:endParaRP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14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6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E16D7-8AE9-7F01-08E6-8EE5E45D7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25538"/>
            <a:ext cx="8369300" cy="719137"/>
          </a:xfrm>
        </p:spPr>
        <p:txBody>
          <a:bodyPr wrap="square" anchor="ctr">
            <a:normAutofit/>
          </a:bodyPr>
          <a:lstStyle/>
          <a:p>
            <a:r>
              <a:rPr lang="de-DE" dirty="0"/>
              <a:t>Vorlesungsverzeichnis</a:t>
            </a:r>
            <a:endParaRPr lang="en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6EE8DB-7867-1D47-5BFF-5D255F315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27" y="2133600"/>
            <a:ext cx="6278384" cy="4175125"/>
          </a:xfrm>
          <a:prstGeom prst="rect">
            <a:avLst/>
          </a:prstGeom>
          <a:noFill/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5E1678-A77E-C0E0-2DDC-7998A580B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1905000" cy="360363"/>
          </a:xfrm>
        </p:spPr>
        <p:txBody>
          <a:bodyPr wrap="none" anchor="b">
            <a:normAutofit/>
          </a:bodyPr>
          <a:lstStyle/>
          <a:p>
            <a:pPr lvl="1">
              <a:spcAft>
                <a:spcPts val="600"/>
              </a:spcAft>
            </a:pPr>
            <a:fld id="{44B1B2CC-69CC-48A1-8873-999571E6BFBB}" type="slidenum">
              <a:rPr lang="de-DE" altLang="de-DE" smtClean="0"/>
              <a:pPr lvl="1">
                <a:spcAft>
                  <a:spcPts val="600"/>
                </a:spcAft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3670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EE032-421B-80BC-4C0A-DA7ACA3D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92BF513-D3EA-9BC0-0434-78687C6A6C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mtClean="0"/>
              <a:pPr lvl="1"/>
              <a:t>16</a:t>
            </a:fld>
            <a:endParaRPr lang="de-DE" alt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B7421B8-0616-1269-A833-51DCFC7EC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125538"/>
            <a:ext cx="6912768" cy="8537786"/>
          </a:xfrm>
        </p:spPr>
      </p:pic>
    </p:spTree>
    <p:extLst>
      <p:ext uri="{BB962C8B-B14F-4D97-AF65-F5344CB8AC3E}">
        <p14:creationId xmlns:p14="http://schemas.microsoft.com/office/powerpoint/2010/main" val="2590370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Aufnahme und Gespräch an der Uni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3600"/>
            <a:ext cx="8424862" cy="4535488"/>
          </a:xfrm>
        </p:spPr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Nach einer Schülerstudium-Zulassung von Seiten der Schule</a:t>
            </a:r>
            <a:r>
              <a:rPr lang="de-CH" sz="2400" dirty="0"/>
              <a:t> erfolgt die </a:t>
            </a:r>
            <a:r>
              <a:rPr lang="de-CH" altLang="de-DE" sz="2400" dirty="0">
                <a:ea typeface="ＭＳ Ｐゴシック" pitchFamily="4" charset="-128"/>
              </a:rPr>
              <a:t>definitive Aufnahme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durch die </a:t>
            </a:r>
            <a:r>
              <a:rPr lang="de-CH" altLang="de-DE" sz="2400" dirty="0" err="1">
                <a:ea typeface="ＭＳ Ｐゴシック" pitchFamily="4" charset="-128"/>
              </a:rPr>
              <a:t>FachvertreterInnen</a:t>
            </a:r>
            <a:r>
              <a:rPr lang="de-CH" altLang="de-DE" sz="2400" dirty="0">
                <a:ea typeface="ＭＳ Ｐゴシック" pitchFamily="4" charset="-128"/>
              </a:rPr>
              <a:t> der Universität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.</a:t>
            </a: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Dazu werden Sie zu einem </a:t>
            </a:r>
            <a:r>
              <a:rPr lang="de-CH" altLang="de-DE" sz="2400" dirty="0">
                <a:ea typeface="ＭＳ Ｐゴシック" pitchFamily="4" charset="-128"/>
              </a:rPr>
              <a:t>Gespräch mit den </a:t>
            </a:r>
            <a:r>
              <a:rPr lang="de-CH" altLang="de-DE" sz="2400" dirty="0" err="1">
                <a:ea typeface="ＭＳ Ｐゴシック" pitchFamily="4" charset="-128"/>
              </a:rPr>
              <a:t>Fachvertreter:innen</a:t>
            </a:r>
            <a:r>
              <a:rPr lang="de-CH" altLang="de-DE" sz="2400" dirty="0">
                <a:ea typeface="ＭＳ Ｐゴシック" pitchFamily="4" charset="-128"/>
              </a:rPr>
              <a:t> 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des gewählten </a:t>
            </a:r>
            <a:r>
              <a:rPr lang="de-CH" altLang="de-DE" sz="2400" dirty="0">
                <a:ea typeface="ＭＳ Ｐゴシック" pitchFamily="4" charset="-128"/>
              </a:rPr>
              <a:t>Studienganges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eingeladen.</a:t>
            </a: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Nach einem erfolgreichen Gespräch reichen Sie den </a:t>
            </a:r>
            <a:r>
              <a:rPr lang="de-CH" altLang="de-DE" sz="2400" dirty="0">
                <a:ea typeface="ＭＳ Ｐゴシック" pitchFamily="4" charset="-128"/>
              </a:rPr>
              <a:t>Belegschein 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ein. Diesen erhalten Sie von Ihrer</a:t>
            </a:r>
            <a:r>
              <a:rPr lang="de-CH" altLang="de-DE" sz="2400" dirty="0">
                <a:ea typeface="ＭＳ Ｐゴシック" pitchFamily="4" charset="-128"/>
              </a:rPr>
              <a:t> 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Schülerstudium Kontaktperson am Gymnasium.</a:t>
            </a:r>
          </a:p>
          <a:p>
            <a:endParaRPr lang="de-CH" altLang="de-DE" sz="2400" dirty="0">
              <a:solidFill>
                <a:srgbClr val="838B83"/>
              </a:solidFill>
              <a:ea typeface="ＭＳ Ｐゴシック" pitchFamily="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17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4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69454-D0CA-74FD-1661-53543D79C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Belegschein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497570-351A-CAD3-5ED1-A78C30BA0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mtClean="0"/>
              <a:pPr lvl="1"/>
              <a:t>18</a:t>
            </a:fld>
            <a:endParaRPr lang="de-DE" altLang="de-DE"/>
          </a:p>
        </p:txBody>
      </p:sp>
      <p:pic>
        <p:nvPicPr>
          <p:cNvPr id="19" name="Inhaltsplatzhalter 18">
            <a:extLst>
              <a:ext uri="{FF2B5EF4-FFF2-40B4-BE49-F238E27FC236}">
                <a16:creationId xmlns:a16="http://schemas.microsoft.com/office/drawing/2014/main" id="{1BCE2D84-D7E0-0A36-E265-1D56A5BFC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3780" r="14072" b="1710"/>
          <a:stretch/>
        </p:blipFill>
        <p:spPr>
          <a:xfrm>
            <a:off x="1403647" y="1844674"/>
            <a:ext cx="6395985" cy="4608661"/>
          </a:xfrm>
        </p:spPr>
      </p:pic>
    </p:spTree>
    <p:extLst>
      <p:ext uri="{BB962C8B-B14F-4D97-AF65-F5344CB8AC3E}">
        <p14:creationId xmlns:p14="http://schemas.microsoft.com/office/powerpoint/2010/main" val="83485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4B107-2641-2660-EB9D-0D6358AF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C4B0363-33AB-9AA9-60F6-072BF70BE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8" t="15505" r="14071" b="3435"/>
          <a:stretch/>
        </p:blipFill>
        <p:spPr>
          <a:xfrm>
            <a:off x="1403648" y="1268760"/>
            <a:ext cx="7084687" cy="4896545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81DE93-1EDE-2B23-A31E-4B36E3C174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mtClean="0"/>
              <a:pPr lvl="1"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110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251520" y="3933056"/>
            <a:ext cx="8424862" cy="2448272"/>
          </a:xfrm>
        </p:spPr>
        <p:txBody>
          <a:bodyPr/>
          <a:lstStyle/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de-CH" sz="2400" dirty="0">
                <a:solidFill>
                  <a:srgbClr val="838B83"/>
                </a:solidFill>
              </a:rPr>
              <a:t>Ein Angebot </a:t>
            </a:r>
            <a:r>
              <a:rPr lang="de-DE" altLang="de-DE" sz="2400" dirty="0">
                <a:solidFill>
                  <a:srgbClr val="838B83"/>
                </a:solidFill>
              </a:rPr>
              <a:t>des Bildungsraums Nordwestschweiz und der Universität Basel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r>
              <a:rPr lang="de-CH" sz="2400" dirty="0">
                <a:solidFill>
                  <a:srgbClr val="838B83"/>
                </a:solidFill>
              </a:rPr>
              <a:t>Infoveranstaltung zum Schülerstudium                Gymnasien AG, BL, BS, SO</a:t>
            </a:r>
          </a:p>
          <a:p>
            <a:pPr marL="0" indent="0">
              <a:spcBef>
                <a:spcPts val="720"/>
              </a:spcBef>
              <a:spcAft>
                <a:spcPts val="720"/>
              </a:spcAft>
              <a:buNone/>
            </a:pPr>
            <a:endParaRPr lang="de-CH" sz="400" dirty="0">
              <a:solidFill>
                <a:srgbClr val="838B83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07156" y="1628800"/>
            <a:ext cx="8369300" cy="719137"/>
          </a:xfrm>
        </p:spPr>
        <p:txBody>
          <a:bodyPr/>
          <a:lstStyle/>
          <a:p>
            <a:r>
              <a:rPr lang="de-CH" sz="4400" dirty="0">
                <a:latin typeface="Georgia" panose="02040502050405020303" pitchFamily="18" charset="0"/>
              </a:rPr>
              <a:t>Schülerstudium an der Universität Basel 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948488" y="6308725"/>
            <a:ext cx="1905000" cy="360363"/>
          </a:xfrm>
        </p:spPr>
        <p:txBody>
          <a:bodyPr/>
          <a:lstStyle/>
          <a:p>
            <a:pPr lvl="1"/>
            <a:r>
              <a:rPr lang="de-DE" altLang="de-DE" sz="1800" dirty="0">
                <a:solidFill>
                  <a:srgbClr val="838B83"/>
                </a:solidFill>
                <a:latin typeface="Georgia" panose="02040502050405020303" pitchFamily="18" charset="0"/>
              </a:rPr>
              <a:t>2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21" y="2902344"/>
            <a:ext cx="2401923" cy="131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686" y="3045765"/>
            <a:ext cx="2523578" cy="95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Belegen von Univeranstaltungen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3600"/>
            <a:ext cx="8424862" cy="4535488"/>
          </a:xfrm>
        </p:spPr>
        <p:txBody>
          <a:bodyPr/>
          <a:lstStyle/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Ihr Belegschein erreicht Frau Dr. Nele Hackländer von  den </a:t>
            </a:r>
            <a:r>
              <a:rPr lang="de-CH" altLang="de-DE" sz="2400" dirty="0">
                <a:ea typeface="ＭＳ Ｐゴシック" pitchFamily="4" charset="-128"/>
              </a:rPr>
              <a:t>Student Services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, wo dieser geprüft wird.</a:t>
            </a: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Daraufhin erhalten Sie von der Universität Basel sowohl eine </a:t>
            </a:r>
            <a:r>
              <a:rPr lang="de-CH" altLang="de-DE" sz="2400" dirty="0">
                <a:ea typeface="ＭＳ Ｐゴシック" pitchFamily="4" charset="-128"/>
              </a:rPr>
              <a:t>Kopie des Belegscheins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als auch Ihre </a:t>
            </a:r>
            <a:r>
              <a:rPr lang="de-CH" altLang="de-DE" sz="2400" dirty="0">
                <a:ea typeface="ＭＳ Ｐゴシック" pitchFamily="4" charset="-128"/>
              </a:rPr>
              <a:t>eigene Uni  E-Mail-Adresse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, welche Ihnen den </a:t>
            </a:r>
            <a:r>
              <a:rPr lang="de-CH" altLang="de-DE" sz="2400" dirty="0">
                <a:ea typeface="ＭＳ Ｐゴシック" pitchFamily="4" charset="-128"/>
              </a:rPr>
              <a:t>Zugang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 zu den verschiedenen online </a:t>
            </a:r>
            <a:r>
              <a:rPr lang="de-CH" altLang="de-DE" sz="2400" dirty="0">
                <a:ea typeface="ＭＳ Ｐゴシック" pitchFamily="4" charset="-128"/>
              </a:rPr>
              <a:t>Plattformen 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ermöglicht.</a:t>
            </a:r>
          </a:p>
          <a:p>
            <a:r>
              <a:rPr lang="de-CH" sz="2400" dirty="0">
                <a:solidFill>
                  <a:srgbClr val="838B83"/>
                </a:solidFill>
                <a:ea typeface="ＭＳ Ｐゴシック" pitchFamily="4" charset="-128"/>
              </a:rPr>
              <a:t>Wir empfehlen Ihnen, während und nach dem Vorlesungssemester den </a:t>
            </a:r>
            <a:r>
              <a:rPr lang="de-CH" sz="2400" dirty="0">
                <a:ea typeface="ＭＳ Ｐゴシック" pitchFamily="4" charset="-128"/>
              </a:rPr>
              <a:t>Austausch</a:t>
            </a:r>
            <a:r>
              <a:rPr lang="de-CH" sz="2400" dirty="0">
                <a:solidFill>
                  <a:srgbClr val="838B83"/>
                </a:solidFill>
                <a:ea typeface="ＭＳ Ｐゴシック" pitchFamily="4" charset="-128"/>
              </a:rPr>
              <a:t> mit Ihrer Kontaktperson am Gymnasium zu pflegen.</a:t>
            </a:r>
            <a:endParaRPr lang="de-CH" sz="2400" dirty="0">
              <a:solidFill>
                <a:srgbClr val="838B83"/>
              </a:solidFill>
            </a:endParaRPr>
          </a:p>
          <a:p>
            <a:endParaRPr lang="de-CH" altLang="de-DE" sz="2400" dirty="0">
              <a:solidFill>
                <a:srgbClr val="838B83"/>
              </a:solidFill>
              <a:ea typeface="ＭＳ Ｐゴシック" pitchFamily="4" charset="-128"/>
            </a:endParaRPr>
          </a:p>
          <a:p>
            <a:endParaRPr lang="de-CH" altLang="de-DE" sz="2400" dirty="0">
              <a:solidFill>
                <a:srgbClr val="838B83"/>
              </a:solidFill>
              <a:ea typeface="ＭＳ Ｐゴシック" pitchFamily="4" charset="-128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20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1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Weitere Informationen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Auf der </a:t>
            </a:r>
            <a:r>
              <a:rPr lang="de-CH" sz="2400" dirty="0"/>
              <a:t>Website </a:t>
            </a:r>
            <a:r>
              <a:rPr lang="de-CH" sz="2400" dirty="0">
                <a:solidFill>
                  <a:srgbClr val="838B83"/>
                </a:solidFill>
              </a:rPr>
              <a:t>der </a:t>
            </a:r>
            <a:r>
              <a:rPr lang="de-CH" sz="2400" dirty="0"/>
              <a:t>Universität Basel </a:t>
            </a:r>
            <a:r>
              <a:rPr lang="de-CH" sz="2400" u="sng" dirty="0">
                <a:solidFill>
                  <a:srgbClr val="838B83"/>
                </a:solidFill>
                <a:hlinkClick r:id="rId2"/>
              </a:rPr>
              <a:t>https://www.unibas.ch/de</a:t>
            </a:r>
            <a:r>
              <a:rPr lang="de-CH" sz="2400" u="sng" dirty="0">
                <a:solidFill>
                  <a:srgbClr val="838B83"/>
                </a:solidFill>
              </a:rPr>
              <a:t>  </a:t>
            </a:r>
          </a:p>
          <a:p>
            <a:r>
              <a:rPr lang="de-CH" sz="2400" dirty="0">
                <a:solidFill>
                  <a:srgbClr val="838B83"/>
                </a:solidFill>
              </a:rPr>
              <a:t>Im </a:t>
            </a:r>
            <a:r>
              <a:rPr lang="de-CH" sz="2400" dirty="0"/>
              <a:t>Vorlesungsverzeichnis </a:t>
            </a:r>
            <a:r>
              <a:rPr lang="de-CH" sz="2400" dirty="0">
                <a:solidFill>
                  <a:srgbClr val="838B83"/>
                </a:solidFill>
              </a:rPr>
              <a:t>der Universität Basel </a:t>
            </a:r>
            <a:r>
              <a:rPr lang="de-CH" sz="2400" dirty="0">
                <a:solidFill>
                  <a:srgbClr val="838B83"/>
                </a:solidFill>
                <a:hlinkClick r:id="rId3"/>
              </a:rPr>
              <a:t>https://vorlesungsverzeichnis.unibas.ch/de/home</a:t>
            </a:r>
            <a:r>
              <a:rPr lang="de-CH" sz="2400" dirty="0">
                <a:solidFill>
                  <a:srgbClr val="838B83"/>
                </a:solidFill>
              </a:rPr>
              <a:t> </a:t>
            </a:r>
          </a:p>
          <a:p>
            <a:r>
              <a:rPr lang="de-CH" sz="2400" dirty="0"/>
              <a:t>Flyer Schülerstudium </a:t>
            </a:r>
            <a:r>
              <a:rPr lang="de-CH" sz="2400" dirty="0">
                <a:solidFill>
                  <a:srgbClr val="838B83"/>
                </a:solidFill>
              </a:rPr>
              <a:t>des Kantons oder Ihrer Schule</a:t>
            </a:r>
          </a:p>
          <a:p>
            <a:r>
              <a:rPr lang="de-CH" sz="2400" dirty="0">
                <a:solidFill>
                  <a:srgbClr val="838B83"/>
                </a:solidFill>
              </a:rPr>
              <a:t>Zuständige </a:t>
            </a:r>
            <a:r>
              <a:rPr lang="de-CH" sz="2400" dirty="0"/>
              <a:t>Kontaktperson </a:t>
            </a:r>
            <a:r>
              <a:rPr lang="de-CH" sz="2400" dirty="0">
                <a:solidFill>
                  <a:srgbClr val="838B83"/>
                </a:solidFill>
              </a:rPr>
              <a:t>an Ihrer </a:t>
            </a:r>
            <a:r>
              <a:rPr lang="de-CH" sz="2400" dirty="0"/>
              <a:t>Schule</a:t>
            </a:r>
          </a:p>
          <a:p>
            <a:r>
              <a:rPr lang="de-CH" sz="2400" dirty="0"/>
              <a:t>Homepage</a:t>
            </a:r>
            <a:r>
              <a:rPr lang="de-CH" sz="2400" dirty="0">
                <a:solidFill>
                  <a:srgbClr val="838B83"/>
                </a:solidFill>
              </a:rPr>
              <a:t> Ihres Gymnasiums</a:t>
            </a: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21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792931"/>
            <a:ext cx="1688976" cy="1688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0041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Inhalt der Informationsveranstaltung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/>
              <a:t>Allgemeine Informationen </a:t>
            </a:r>
            <a:r>
              <a:rPr lang="de-CH" sz="2400" dirty="0">
                <a:solidFill>
                  <a:srgbClr val="838B83"/>
                </a:solidFill>
              </a:rPr>
              <a:t>zu Begabungs– und Begabtenförderung </a:t>
            </a:r>
          </a:p>
          <a:p>
            <a:r>
              <a:rPr lang="de-CH" sz="2400" dirty="0"/>
              <a:t>Wichtige Eckpunkte </a:t>
            </a:r>
            <a:r>
              <a:rPr lang="de-CH" sz="2400" dirty="0">
                <a:solidFill>
                  <a:srgbClr val="838B83"/>
                </a:solidFill>
              </a:rPr>
              <a:t>zum Schülerstudium </a:t>
            </a:r>
          </a:p>
          <a:p>
            <a:r>
              <a:rPr lang="de-CH" sz="2400" dirty="0"/>
              <a:t>Eckdaten</a:t>
            </a:r>
            <a:r>
              <a:rPr lang="de-CH" sz="2400" dirty="0">
                <a:solidFill>
                  <a:srgbClr val="838B83"/>
                </a:solidFill>
              </a:rPr>
              <a:t> fürs Schülerstudium 23/24 </a:t>
            </a:r>
          </a:p>
          <a:p>
            <a:r>
              <a:rPr lang="de-CH" sz="2400" dirty="0"/>
              <a:t>Anmeldebedingungen</a:t>
            </a:r>
            <a:r>
              <a:rPr lang="de-CH" sz="2400" dirty="0">
                <a:solidFill>
                  <a:srgbClr val="838B83"/>
                </a:solidFill>
              </a:rPr>
              <a:t>, Bewerbung, Aufnahme und Belegen der Uni-Veranstaltungen</a:t>
            </a:r>
          </a:p>
          <a:p>
            <a:r>
              <a:rPr lang="de-CH" sz="2400" dirty="0" err="1">
                <a:solidFill>
                  <a:srgbClr val="838B83"/>
                </a:solidFill>
              </a:rPr>
              <a:t>Schülerstudent:innen</a:t>
            </a:r>
            <a:r>
              <a:rPr lang="de-CH" sz="2400" dirty="0">
                <a:solidFill>
                  <a:srgbClr val="838B83"/>
                </a:solidFill>
              </a:rPr>
              <a:t> </a:t>
            </a:r>
            <a:r>
              <a:rPr lang="de-CH" sz="2400" dirty="0"/>
              <a:t>berichten</a:t>
            </a:r>
          </a:p>
          <a:p>
            <a:r>
              <a:rPr lang="de-CH" sz="2400" dirty="0">
                <a:solidFill>
                  <a:srgbClr val="838B83"/>
                </a:solidFill>
              </a:rPr>
              <a:t>Wichtige </a:t>
            </a:r>
            <a:r>
              <a:rPr lang="de-CH" sz="2400" dirty="0"/>
              <a:t>Zusatzinformationen</a:t>
            </a: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3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5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1151185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Was ist Hochleistung?</a:t>
            </a:r>
            <a:br>
              <a:rPr lang="de-CH" dirty="0">
                <a:latin typeface="Georgia" panose="02040502050405020303" pitchFamily="18" charset="0"/>
              </a:rPr>
            </a:br>
            <a:r>
              <a:rPr lang="de-CH" sz="2800" i="1" dirty="0">
                <a:latin typeface="Georgia" panose="02040502050405020303" pitchFamily="18" charset="0"/>
              </a:rPr>
              <a:t>Drei-Ringe-Modell von Renzulli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4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5364088" y="5229200"/>
            <a:ext cx="2090961" cy="45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30000"/>
              </a:spcAft>
              <a:buClr>
                <a:srgbClr val="C1CDC1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CH" sz="1600" b="0" i="1" kern="1200" dirty="0">
                <a:solidFill>
                  <a:srgbClr val="838B83"/>
                </a:solidFill>
                <a:latin typeface="Georgia" panose="02040502050405020303" pitchFamily="18" charset="0"/>
              </a:rPr>
              <a:t>Joseph S. Renzulli</a:t>
            </a:r>
          </a:p>
          <a:p>
            <a:pPr marL="0" indent="0">
              <a:buFont typeface="Wingdings" pitchFamily="2" charset="2"/>
              <a:buNone/>
            </a:pPr>
            <a:endParaRPr lang="de-CH" sz="1600" b="1" i="1" kern="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34" y="299695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119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Drei-Ringe Begabungsmodell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Der US-amerikanische Psychologe Joseph S. Renzulli suchte mit einer biografischen Analyse von bekannten Persönlichkeiten Gemeinsamkeiten. Im Rahmen dieser Untersuchung fand er drei verschiedene Merkmale: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Alle Persönlichkeiten hatte in ihrem Spezialgebiet überdurchschnittliche Fähigkeiten.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Sie vertieften sich mit grossem Fleiss und Engagement in ihre Aufgabe.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Sie alle waren äusserst kreativ. </a:t>
            </a: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5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9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Drei-Ringe Begabungsmodell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Aus diesen drei Merkmalen entwickelte Renzulli das </a:t>
            </a:r>
            <a:r>
              <a:rPr lang="de-CH" sz="2400" dirty="0"/>
              <a:t>Drei-Ringe-Modell</a:t>
            </a:r>
            <a:r>
              <a:rPr lang="de-CH" sz="2400" dirty="0">
                <a:solidFill>
                  <a:srgbClr val="838B83"/>
                </a:solidFill>
              </a:rPr>
              <a:t>. Das Zusammenspiel aller drei Faktoren führt zur Hochleistung, was sich als Begabung ausprägen kann. Diese Interaktion wird mit der Schnittmenge dieser drei Ringe dargestellt.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6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75" y="4098229"/>
            <a:ext cx="4658813" cy="257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19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Drei-Ringe Begabungsmodell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133600"/>
            <a:ext cx="8424862" cy="4391744"/>
          </a:xfrm>
        </p:spPr>
        <p:txBody>
          <a:bodyPr/>
          <a:lstStyle/>
          <a:p>
            <a:r>
              <a:rPr lang="de-CH" sz="2400" dirty="0">
                <a:solidFill>
                  <a:srgbClr val="838B83"/>
                </a:solidFill>
              </a:rPr>
              <a:t>Darüber hinaus formulierte er die co-kognitiven Faktoren 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Optimismus und Mut, 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Hingabe an ein bestimmtes Thema oder Fach, 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Sensibilität für menschliche Belange,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körperliche/geistige Energie, 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eine Zukunftsvision </a:t>
            </a:r>
          </a:p>
          <a:p>
            <a:pPr lvl="2" indent="-338138"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CH" sz="2400" dirty="0">
                <a:solidFill>
                  <a:srgbClr val="838B83"/>
                </a:solidFill>
              </a:rPr>
              <a:t>und das Gefühl der Bestimmung,</a:t>
            </a:r>
          </a:p>
          <a:p>
            <a:pPr marL="404812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de-CH" sz="2400" dirty="0">
                <a:solidFill>
                  <a:srgbClr val="838B83"/>
                </a:solidFill>
              </a:rPr>
              <a:t>welche mit den kognitiven Merkmalen, die wir im Allgemeinen mit der Entwicklung menschlicher Fähigkeiten verbinden, interagieren und diese fördern.</a:t>
            </a:r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7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59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Begabungs- und Begabtenförderung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8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45765" y="2148905"/>
            <a:ext cx="34560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0" kern="0" dirty="0">
                <a:ea typeface="ＭＳ Ｐゴシック" pitchFamily="4" charset="-128"/>
              </a:rPr>
              <a:t>Begabungsförderung</a:t>
            </a:r>
            <a:br>
              <a:rPr lang="de-DE" altLang="de-DE" sz="2400" b="0" kern="0" dirty="0">
                <a:ea typeface="ＭＳ Ｐゴシック" pitchFamily="4" charset="-128"/>
              </a:rPr>
            </a:br>
            <a:r>
              <a:rPr lang="de-DE" altLang="de-DE" sz="2400" b="0" kern="0" dirty="0">
                <a:ea typeface="ＭＳ Ｐゴシック" pitchFamily="4" charset="-128"/>
              </a:rPr>
              <a:t>für alle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5" y="3013001"/>
            <a:ext cx="3456062" cy="2865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s060625-TourdeSuis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013000"/>
            <a:ext cx="3097198" cy="2865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5007608" y="2148905"/>
            <a:ext cx="3092784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0" kern="0" dirty="0">
                <a:ea typeface="ＭＳ Ｐゴシック" pitchFamily="4" charset="-128"/>
              </a:rPr>
              <a:t>Begabtenförderung für Hochleistende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445765" y="5878214"/>
            <a:ext cx="34560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0" kern="0" dirty="0">
                <a:latin typeface="Georgia" panose="02040502050405020303" pitchFamily="18" charset="0"/>
                <a:ea typeface="ＭＳ Ｐゴシック" pitchFamily="4" charset="-128"/>
              </a:rPr>
              <a:t>BREITENSPORT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 bwMode="auto">
          <a:xfrm>
            <a:off x="5004048" y="5878214"/>
            <a:ext cx="3096344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838B83"/>
                </a:solidFill>
                <a:latin typeface="Arial" charset="0"/>
              </a:defRPr>
            </a:lvl9pPr>
          </a:lstStyle>
          <a:p>
            <a:pPr algn="ctr"/>
            <a:r>
              <a:rPr lang="de-DE" altLang="de-DE" sz="2400" b="0" kern="0" dirty="0">
                <a:latin typeface="Georgia" panose="02040502050405020303" pitchFamily="18" charset="0"/>
                <a:ea typeface="ＭＳ Ｐゴシック" pitchFamily="4" charset="-128"/>
              </a:rPr>
              <a:t>SPITZENSPORT</a:t>
            </a:r>
          </a:p>
        </p:txBody>
      </p:sp>
    </p:spTree>
    <p:extLst>
      <p:ext uri="{BB962C8B-B14F-4D97-AF65-F5344CB8AC3E}">
        <p14:creationId xmlns:p14="http://schemas.microsoft.com/office/powerpoint/2010/main" val="78135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197695"/>
            <a:ext cx="8369300" cy="719137"/>
          </a:xfrm>
        </p:spPr>
        <p:txBody>
          <a:bodyPr/>
          <a:lstStyle/>
          <a:p>
            <a:r>
              <a:rPr lang="de-CH" dirty="0">
                <a:latin typeface="Georgia" panose="02040502050405020303" pitchFamily="18" charset="0"/>
              </a:rPr>
              <a:t>Eckpunkte des Schülerstudiums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altLang="de-DE" sz="2400" b="1" dirty="0">
                <a:solidFill>
                  <a:srgbClr val="838B83"/>
                </a:solidFill>
                <a:latin typeface="Georgia" panose="02040502050405020303" pitchFamily="18" charset="0"/>
                <a:ea typeface="ＭＳ Ｐゴシック" pitchFamily="4" charset="-128"/>
              </a:rPr>
              <a:t>Am Gymnasium</a:t>
            </a: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Während des Schülerstudiums werden Sie von der </a:t>
            </a:r>
            <a:r>
              <a:rPr lang="de-CH" altLang="de-DE" sz="2400" dirty="0">
                <a:ea typeface="ＭＳ Ｐゴシック" pitchFamily="4" charset="-128"/>
              </a:rPr>
              <a:t>Schülerstudium Kontaktperson 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Ihres Gymnasiums </a:t>
            </a:r>
            <a:r>
              <a:rPr lang="de-CH" altLang="de-DE" sz="2400" dirty="0">
                <a:ea typeface="ＭＳ Ｐゴシック" pitchFamily="4" charset="-128"/>
              </a:rPr>
              <a:t>betreut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.</a:t>
            </a:r>
          </a:p>
          <a:p>
            <a:r>
              <a:rPr lang="de-CH" altLang="de-DE" sz="2400" dirty="0">
                <a:solidFill>
                  <a:srgbClr val="838B83"/>
                </a:solidFill>
              </a:rPr>
              <a:t>Sie treffen mit Ihrer </a:t>
            </a:r>
            <a:r>
              <a:rPr lang="de-CH" altLang="de-DE" sz="2400" dirty="0">
                <a:ea typeface="ＭＳ Ｐゴシック" pitchFamily="4" charset="-128"/>
              </a:rPr>
              <a:t>Schülerstudium Kontaktperson und der </a:t>
            </a:r>
            <a:r>
              <a:rPr lang="de-CH" altLang="de-DE" sz="2400" dirty="0"/>
              <a:t>Schulleitung Vereinbarungen </a:t>
            </a:r>
            <a:r>
              <a:rPr lang="de-CH" altLang="de-DE" sz="2400" dirty="0">
                <a:solidFill>
                  <a:srgbClr val="838B83"/>
                </a:solidFill>
              </a:rPr>
              <a:t>betreffend Schulbesuche und Leistungsnachweise.</a:t>
            </a:r>
            <a:endParaRPr lang="de-CH" altLang="de-DE" sz="2400" dirty="0">
              <a:solidFill>
                <a:srgbClr val="838B83"/>
              </a:solidFill>
              <a:ea typeface="ＭＳ Ｐゴシック" pitchFamily="4" charset="-128"/>
            </a:endParaRPr>
          </a:p>
          <a:p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Der verpasste Schulstoff ist </a:t>
            </a:r>
            <a:r>
              <a:rPr lang="de-CH" altLang="de-DE" sz="2400" dirty="0">
                <a:ea typeface="ＭＳ Ｐゴシック" pitchFamily="4" charset="-128"/>
              </a:rPr>
              <a:t>selbstständig nachzuarbeiten</a:t>
            </a:r>
            <a:r>
              <a:rPr lang="de-CH" altLang="de-DE" sz="2400" dirty="0">
                <a:solidFill>
                  <a:srgbClr val="838B83"/>
                </a:solidFill>
                <a:ea typeface="ＭＳ Ｐゴシック" pitchFamily="4" charset="-128"/>
              </a:rPr>
              <a:t>, und </a:t>
            </a:r>
            <a:r>
              <a:rPr lang="de-CH" altLang="de-DE" sz="2400" dirty="0">
                <a:solidFill>
                  <a:srgbClr val="838B83"/>
                </a:solidFill>
              </a:rPr>
              <a:t>Prüfungen am Gymnasium sind </a:t>
            </a:r>
            <a:r>
              <a:rPr lang="de-CH" altLang="de-DE" sz="2400" dirty="0"/>
              <a:t>prioritär </a:t>
            </a:r>
            <a:r>
              <a:rPr lang="de-CH" altLang="de-DE" sz="2400" dirty="0">
                <a:solidFill>
                  <a:srgbClr val="838B83"/>
                </a:solidFill>
              </a:rPr>
              <a:t>zu behandeln.</a:t>
            </a:r>
            <a:endParaRPr lang="de-CH" sz="2400" dirty="0">
              <a:solidFill>
                <a:srgbClr val="838B83"/>
              </a:solidFill>
            </a:endParaRPr>
          </a:p>
          <a:p>
            <a:endParaRPr lang="de-CH" altLang="de-DE" sz="2400" dirty="0">
              <a:solidFill>
                <a:srgbClr val="838B83"/>
              </a:solidFill>
              <a:ea typeface="ＭＳ Ｐゴシック" pitchFamily="4" charset="-128"/>
            </a:endParaRPr>
          </a:p>
          <a:p>
            <a:pPr marL="0" indent="0">
              <a:buNone/>
            </a:pPr>
            <a:endParaRPr lang="de-CH" sz="2400" dirty="0">
              <a:solidFill>
                <a:srgbClr val="838B83"/>
              </a:solidFill>
            </a:endParaRPr>
          </a:p>
          <a:p>
            <a:endParaRPr lang="de-CH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1"/>
            <a:fld id="{44B1B2CC-69CC-48A1-8873-999571E6BFBB}" type="slidenum">
              <a:rPr lang="de-DE" altLang="de-DE" sz="1800" smtClean="0">
                <a:solidFill>
                  <a:srgbClr val="838B83"/>
                </a:solidFill>
                <a:latin typeface="Georgia" panose="02040502050405020303" pitchFamily="18" charset="0"/>
              </a:rPr>
              <a:pPr lvl="1"/>
              <a:t>9</a:t>
            </a:fld>
            <a:endParaRPr lang="de-DE" altLang="de-DE" sz="1800" dirty="0">
              <a:solidFill>
                <a:srgbClr val="838B8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1506"/>
      </p:ext>
    </p:extLst>
  </p:cSld>
  <p:clrMapOvr>
    <a:masterClrMapping/>
  </p:clrMapOvr>
</p:sld>
</file>

<file path=ppt/theme/theme1.xml><?xml version="1.0" encoding="utf-8"?>
<a:theme xmlns:a="http://schemas.openxmlformats.org/drawingml/2006/main" name="Bildungsraum_NWCH_PP_Vorlage">
  <a:themeElements>
    <a:clrScheme name="Bildungsraum Nordwestschweiz_Vorlage_neu 2">
      <a:dk1>
        <a:srgbClr val="000000"/>
      </a:dk1>
      <a:lt1>
        <a:srgbClr val="FFFFFF"/>
      </a:lt1>
      <a:dk2>
        <a:srgbClr val="000000"/>
      </a:dk2>
      <a:lt2>
        <a:srgbClr val="CCECFF"/>
      </a:lt2>
      <a:accent1>
        <a:srgbClr val="6699FF"/>
      </a:accent1>
      <a:accent2>
        <a:srgbClr val="00CCCC"/>
      </a:accent2>
      <a:accent3>
        <a:srgbClr val="FFFFFF"/>
      </a:accent3>
      <a:accent4>
        <a:srgbClr val="000000"/>
      </a:accent4>
      <a:accent5>
        <a:srgbClr val="B8CAFF"/>
      </a:accent5>
      <a:accent6>
        <a:srgbClr val="00B9B9"/>
      </a:accent6>
      <a:hlink>
        <a:srgbClr val="CC99FF"/>
      </a:hlink>
      <a:folHlink>
        <a:srgbClr val="66CCFF"/>
      </a:folHlink>
    </a:clrScheme>
    <a:fontScheme name="Bildungsraum Nordwestschweiz_Vorlage_ne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de-DE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ildungsraum Nordwestschweiz_Vorlage_neu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dungsraum Nordwestschweiz_Vorlage_neu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ungsraum Nordwestschweiz_Vorlage_neu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dungsraum Nordwestschweiz_Vorlage_neu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dungsraum Nordwestschweiz_Vorlage_neu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Bildungsraum_NWCH_PP_Vorlage</Template>
  <TotalTime>0</TotalTime>
  <Words>970</Words>
  <Application>Microsoft Office PowerPoint</Application>
  <PresentationFormat>Bildschirmpräsentation (4:3)</PresentationFormat>
  <Paragraphs>116</Paragraphs>
  <Slides>21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Georgia</vt:lpstr>
      <vt:lpstr>Symbol</vt:lpstr>
      <vt:lpstr>Times</vt:lpstr>
      <vt:lpstr>Times New Roman</vt:lpstr>
      <vt:lpstr>Wingdings</vt:lpstr>
      <vt:lpstr>Bildungsraum_NWCH_PP_Vorlage</vt:lpstr>
      <vt:lpstr>Schülerstudium</vt:lpstr>
      <vt:lpstr>Schülerstudium an der Universität Basel </vt:lpstr>
      <vt:lpstr>Inhalt der Informationsveranstaltung</vt:lpstr>
      <vt:lpstr>Was ist Hochleistung? Drei-Ringe-Modell von Renzulli </vt:lpstr>
      <vt:lpstr>Drei-Ringe Begabungsmodell</vt:lpstr>
      <vt:lpstr>Drei-Ringe Begabungsmodell</vt:lpstr>
      <vt:lpstr>Drei-Ringe Begabungsmodell</vt:lpstr>
      <vt:lpstr>Begabungs- und Begabtenförderung</vt:lpstr>
      <vt:lpstr>Eckpunkte des Schülerstudiums </vt:lpstr>
      <vt:lpstr>Eckpunkte des Schülerstudiums </vt:lpstr>
      <vt:lpstr>Eckdaten fürs Schülerstudium 23/24</vt:lpstr>
      <vt:lpstr>Entgegenkommen der Universität</vt:lpstr>
      <vt:lpstr>SchülerstudentInnen berichten</vt:lpstr>
      <vt:lpstr>Bewerbung </vt:lpstr>
      <vt:lpstr>Vorlesungsverzeichnis</vt:lpstr>
      <vt:lpstr>PowerPoint-Präsentation</vt:lpstr>
      <vt:lpstr>Aufnahme und Gespräch an der Uni</vt:lpstr>
      <vt:lpstr>Belegschein</vt:lpstr>
      <vt:lpstr>PowerPoint-Präsentation</vt:lpstr>
      <vt:lpstr>Belegen von Univeranstaltungen</vt:lpstr>
      <vt:lpstr>Weitere Informationen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Schülerstudium</dc:title>
  <dc:creator>montero</dc:creator>
  <cp:lastModifiedBy>Montero, Maria (GymLI)</cp:lastModifiedBy>
  <cp:revision>13</cp:revision>
  <dcterms:created xsi:type="dcterms:W3CDTF">2017-06-07T06:54:01Z</dcterms:created>
  <dcterms:modified xsi:type="dcterms:W3CDTF">2023-06-12T09:20:47Z</dcterms:modified>
</cp:coreProperties>
</file>