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28" r:id="rId3"/>
    <p:sldId id="327" r:id="rId4"/>
    <p:sldId id="329" r:id="rId5"/>
    <p:sldId id="335" r:id="rId6"/>
    <p:sldId id="339" r:id="rId7"/>
    <p:sldId id="338" r:id="rId8"/>
    <p:sldId id="276" r:id="rId9"/>
  </p:sldIdLst>
  <p:sldSz cx="9144000" cy="6858000" type="screen4x3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>
          <p15:clr>
            <a:srgbClr val="A4A3A4"/>
          </p15:clr>
        </p15:guide>
        <p15:guide id="2" orient="horz" pos="255">
          <p15:clr>
            <a:srgbClr val="A4A3A4"/>
          </p15:clr>
        </p15:guide>
        <p15:guide id="3" orient="horz" pos="958">
          <p15:clr>
            <a:srgbClr val="A4A3A4"/>
          </p15:clr>
        </p15:guide>
        <p15:guide id="4" orient="horz" pos="4065">
          <p15:clr>
            <a:srgbClr val="A4A3A4"/>
          </p15:clr>
        </p15:guide>
        <p15:guide id="5" orient="horz" pos="4110">
          <p15:clr>
            <a:srgbClr val="A4A3A4"/>
          </p15:clr>
        </p15:guide>
        <p15:guide id="6" orient="horz" pos="142">
          <p15:clr>
            <a:srgbClr val="A4A3A4"/>
          </p15:clr>
        </p15:guide>
        <p15:guide id="7" orient="horz" pos="4178">
          <p15:clr>
            <a:srgbClr val="A4A3A4"/>
          </p15:clr>
        </p15:guide>
        <p15:guide id="8" pos="295">
          <p15:clr>
            <a:srgbClr val="A4A3A4"/>
          </p15:clr>
        </p15:guide>
        <p15:guide id="9" pos="5488">
          <p15:clr>
            <a:srgbClr val="A4A3A4"/>
          </p15:clr>
        </p15:guide>
        <p15:guide id="10" pos="2880">
          <p15:clr>
            <a:srgbClr val="A4A3A4"/>
          </p15:clr>
        </p15:guide>
        <p15:guide id="11" pos="2835">
          <p15:clr>
            <a:srgbClr val="A4A3A4"/>
          </p15:clr>
        </p15:guide>
        <p15:guide id="12" pos="2925">
          <p15:clr>
            <a:srgbClr val="A4A3A4"/>
          </p15:clr>
        </p15:guide>
        <p15:guide id="13" pos="3288">
          <p15:clr>
            <a:srgbClr val="A4A3A4"/>
          </p15:clr>
        </p15:guide>
        <p15:guide id="14" pos="3379">
          <p15:clr>
            <a:srgbClr val="A4A3A4"/>
          </p15:clr>
        </p15:guide>
        <p15:guide id="15" pos="3719">
          <p15:clr>
            <a:srgbClr val="A4A3A4"/>
          </p15:clr>
        </p15:guide>
        <p15:guide id="16" pos="3810">
          <p15:clr>
            <a:srgbClr val="A4A3A4"/>
          </p15:clr>
        </p15:guide>
        <p15:guide id="17" pos="4173">
          <p15:clr>
            <a:srgbClr val="A4A3A4"/>
          </p15:clr>
        </p15:guide>
        <p15:guide id="18" pos="4263">
          <p15:clr>
            <a:srgbClr val="A4A3A4"/>
          </p15:clr>
        </p15:guide>
        <p15:guide id="19" pos="4604">
          <p15:clr>
            <a:srgbClr val="A4A3A4"/>
          </p15:clr>
        </p15:guide>
        <p15:guide id="20" pos="4694">
          <p15:clr>
            <a:srgbClr val="A4A3A4"/>
          </p15:clr>
        </p15:guide>
        <p15:guide id="21" pos="5057">
          <p15:clr>
            <a:srgbClr val="A4A3A4"/>
          </p15:clr>
        </p15:guide>
        <p15:guide id="22" pos="5148">
          <p15:clr>
            <a:srgbClr val="A4A3A4"/>
          </p15:clr>
        </p15:guide>
        <p15:guide id="23" pos="2472">
          <p15:clr>
            <a:srgbClr val="A4A3A4"/>
          </p15:clr>
        </p15:guide>
        <p15:guide id="24" pos="2381">
          <p15:clr>
            <a:srgbClr val="A4A3A4"/>
          </p15:clr>
        </p15:guide>
        <p15:guide id="25" pos="2041">
          <p15:clr>
            <a:srgbClr val="A4A3A4"/>
          </p15:clr>
        </p15:guide>
        <p15:guide id="26" pos="1950">
          <p15:clr>
            <a:srgbClr val="A4A3A4"/>
          </p15:clr>
        </p15:guide>
        <p15:guide id="27" pos="1587">
          <p15:clr>
            <a:srgbClr val="A4A3A4"/>
          </p15:clr>
        </p15:guide>
        <p15:guide id="28" pos="1497">
          <p15:clr>
            <a:srgbClr val="A4A3A4"/>
          </p15:clr>
        </p15:guide>
        <p15:guide id="29" pos="1156">
          <p15:clr>
            <a:srgbClr val="A4A3A4"/>
          </p15:clr>
        </p15:guide>
        <p15:guide id="30" pos="1066">
          <p15:clr>
            <a:srgbClr val="A4A3A4"/>
          </p15:clr>
        </p15:guide>
        <p15:guide id="31" pos="703">
          <p15:clr>
            <a:srgbClr val="A4A3A4"/>
          </p15:clr>
        </p15:guide>
        <p15:guide id="32" pos="612">
          <p15:clr>
            <a:srgbClr val="A4A3A4"/>
          </p15:clr>
        </p15:guide>
        <p15:guide id="33" pos="136">
          <p15:clr>
            <a:srgbClr val="A4A3A4"/>
          </p15:clr>
        </p15:guide>
        <p15:guide id="34" pos="56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C3C8"/>
    <a:srgbClr val="8C9196"/>
    <a:srgbClr val="1EA5A5"/>
    <a:srgbClr val="006E6E"/>
    <a:srgbClr val="D20537"/>
    <a:srgbClr val="FFFFFF"/>
    <a:srgbClr val="000000"/>
    <a:srgbClr val="EB829B"/>
    <a:srgbClr val="2D373C"/>
    <a:srgbClr val="A5D7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3" d="100"/>
          <a:sy n="113" d="100"/>
        </p:scale>
        <p:origin x="106" y="158"/>
      </p:cViewPr>
      <p:guideLst>
        <p:guide orient="horz" pos="3929"/>
        <p:guide orient="horz" pos="255"/>
        <p:guide orient="horz" pos="958"/>
        <p:guide orient="horz" pos="4065"/>
        <p:guide orient="horz" pos="4110"/>
        <p:guide orient="horz" pos="142"/>
        <p:guide orient="horz" pos="4178"/>
        <p:guide pos="295"/>
        <p:guide pos="5488"/>
        <p:guide pos="2880"/>
        <p:guide pos="2835"/>
        <p:guide pos="2925"/>
        <p:guide pos="3288"/>
        <p:guide pos="3379"/>
        <p:guide pos="3719"/>
        <p:guide pos="3810"/>
        <p:guide pos="4173"/>
        <p:guide pos="4263"/>
        <p:guide pos="4604"/>
        <p:guide pos="4694"/>
        <p:guide pos="5057"/>
        <p:guide pos="5148"/>
        <p:guide pos="2472"/>
        <p:guide pos="2381"/>
        <p:guide pos="2041"/>
        <p:guide pos="1950"/>
        <p:guide pos="1587"/>
        <p:guide pos="1497"/>
        <p:guide pos="1156"/>
        <p:guide pos="1066"/>
        <p:guide pos="703"/>
        <p:guide pos="612"/>
        <p:guide pos="136"/>
        <p:guide pos="56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37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35D2E-F8B8-4CF8-9DF6-2AEA46E02ABF}" type="datetimeFigureOut">
              <a:rPr lang="de-CH" smtClean="0"/>
              <a:t>05.06.2023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8485"/>
            <a:ext cx="2944958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1098" y="9378485"/>
            <a:ext cx="2944958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C3016-6801-4C01-86D2-A6000DD2E38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24156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4838" tIns="47419" rIns="94838" bIns="47419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4838" tIns="47419" rIns="94838" bIns="47419" rtlCol="0"/>
          <a:lstStyle>
            <a:lvl1pPr algn="r">
              <a:defRPr sz="1200"/>
            </a:lvl1pPr>
          </a:lstStyle>
          <a:p>
            <a:fld id="{484FEB8E-57CB-43C0-BEF7-4F4116A5252C}" type="datetimeFigureOut">
              <a:rPr lang="de-CH" smtClean="0"/>
              <a:t>05.06.2023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38" tIns="47419" rIns="94838" bIns="47419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4838" tIns="47419" rIns="94838" bIns="47419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4838" tIns="47419" rIns="94838" bIns="47419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4838" tIns="47419" rIns="94838" bIns="47419" rtlCol="0" anchor="b"/>
          <a:lstStyle>
            <a:lvl1pPr algn="r">
              <a:defRPr sz="1200"/>
            </a:lvl1pPr>
          </a:lstStyle>
          <a:p>
            <a:fld id="{DA53D58F-CC03-47C4-AC79-D3C984A6151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783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225423"/>
            <a:ext cx="8928100" cy="489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dirty="0" err="1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550" y="1376363"/>
            <a:ext cx="7772400" cy="1044526"/>
          </a:xfrm>
        </p:spPr>
        <p:txBody>
          <a:bodyPr/>
          <a:lstStyle>
            <a:lvl1pPr>
              <a:lnSpc>
                <a:spcPts val="4000"/>
              </a:lnSpc>
              <a:defRPr sz="3600"/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71550" y="2564904"/>
            <a:ext cx="6800850" cy="324036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/>
              <a:t>Autor, DD.MM.YY</a:t>
            </a:r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51" y="382946"/>
            <a:ext cx="1628546" cy="56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67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Dr. Nele Hackländer, 13.06.2023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183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225425"/>
            <a:ext cx="8928100" cy="2771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dirty="0" err="1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550" y="1376363"/>
            <a:ext cx="7772400" cy="1044526"/>
          </a:xfrm>
        </p:spPr>
        <p:txBody>
          <a:bodyPr/>
          <a:lstStyle>
            <a:lvl1pPr>
              <a:lnSpc>
                <a:spcPts val="4000"/>
              </a:lnSpc>
              <a:defRPr sz="3600"/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71550" y="2564904"/>
            <a:ext cx="6800850" cy="324036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/>
              <a:t>Autor, DD.MM.YY</a:t>
            </a:r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51" y="382946"/>
            <a:ext cx="1628546" cy="568757"/>
          </a:xfrm>
          <a:prstGeom prst="rect">
            <a:avLst/>
          </a:prstGeom>
        </p:spPr>
      </p:pic>
      <p:sp>
        <p:nvSpPr>
          <p:cNvPr id="12" name="Bildplatzhalter 11"/>
          <p:cNvSpPr>
            <a:spLocks noGrp="1"/>
          </p:cNvSpPr>
          <p:nvPr>
            <p:ph type="pic" sz="quarter" idx="10"/>
          </p:nvPr>
        </p:nvSpPr>
        <p:spPr>
          <a:xfrm>
            <a:off x="215900" y="2997200"/>
            <a:ext cx="8712200" cy="3635375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2409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ts val="2200"/>
              </a:lnSpc>
              <a:defRPr/>
            </a:lvl1pPr>
            <a:lvl2pPr>
              <a:lnSpc>
                <a:spcPts val="2200"/>
              </a:lnSpc>
              <a:defRPr/>
            </a:lvl2pPr>
            <a:lvl3pPr>
              <a:lnSpc>
                <a:spcPts val="2200"/>
              </a:lnSpc>
              <a:defRPr/>
            </a:lvl3pPr>
            <a:lvl4pPr>
              <a:lnSpc>
                <a:spcPts val="2200"/>
              </a:lnSpc>
              <a:defRPr/>
            </a:lvl4pPr>
            <a:lvl5pPr>
              <a:lnSpc>
                <a:spcPts val="2200"/>
              </a:lnSpc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Dr. Nele Hackländer, 13.06.2023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3168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Dr. Nele Hackländer, 13.06.2023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31800" y="1520824"/>
            <a:ext cx="6192838" cy="3960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6767513" y="1520825"/>
            <a:ext cx="1944687" cy="471646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153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Dr. Nele Hackländer, 13.06.2023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31799" y="1520824"/>
            <a:ext cx="4068763" cy="259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643437" y="1520825"/>
            <a:ext cx="4068763" cy="259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5"/>
          </p:nvPr>
        </p:nvSpPr>
        <p:spPr>
          <a:xfrm>
            <a:off x="431800" y="4221088"/>
            <a:ext cx="4068763" cy="183618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6"/>
          </p:nvPr>
        </p:nvSpPr>
        <p:spPr>
          <a:xfrm>
            <a:off x="4643437" y="4221088"/>
            <a:ext cx="4068763" cy="183618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635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Dr. Nele Hackländer, 13.06.2023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31800" y="1520824"/>
            <a:ext cx="2663826" cy="3276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5"/>
          </p:nvPr>
        </p:nvSpPr>
        <p:spPr>
          <a:xfrm>
            <a:off x="431800" y="4901714"/>
            <a:ext cx="2663825" cy="115555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6"/>
          </p:nvPr>
        </p:nvSpPr>
        <p:spPr>
          <a:xfrm>
            <a:off x="3240088" y="1520825"/>
            <a:ext cx="2663826" cy="3276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7"/>
          </p:nvPr>
        </p:nvSpPr>
        <p:spPr>
          <a:xfrm>
            <a:off x="3240088" y="4901715"/>
            <a:ext cx="2663825" cy="115555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3" name="Bildplatzhalter 6"/>
          <p:cNvSpPr>
            <a:spLocks noGrp="1"/>
          </p:cNvSpPr>
          <p:nvPr>
            <p:ph type="pic" sz="quarter" idx="18"/>
          </p:nvPr>
        </p:nvSpPr>
        <p:spPr>
          <a:xfrm>
            <a:off x="6048374" y="1524273"/>
            <a:ext cx="2663826" cy="3276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9"/>
          </p:nvPr>
        </p:nvSpPr>
        <p:spPr>
          <a:xfrm>
            <a:off x="6048374" y="4905163"/>
            <a:ext cx="2663825" cy="115555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6505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(gro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Dr. Nele Hackländer, 13.06.2023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31800" y="404813"/>
            <a:ext cx="8280400" cy="511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431801" y="5625244"/>
            <a:ext cx="8280400" cy="61204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124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(Vollfläch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0528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Dr. Nele Hackländer, 13.06.2023</a:t>
            </a:r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03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31800" y="404813"/>
            <a:ext cx="8280400" cy="7559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CH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32000" y="1520826"/>
            <a:ext cx="8280200" cy="47164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dirty="0"/>
              <a:t>Textmasterformat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31800" y="6524626"/>
            <a:ext cx="2159000" cy="180000"/>
          </a:xfrm>
          <a:prstGeom prst="rect">
            <a:avLst/>
          </a:prstGeom>
        </p:spPr>
        <p:txBody>
          <a:bodyPr vert="horz" lIns="0" tIns="21600" rIns="0" bIns="0" rtlCol="0" anchor="t" anchorCtr="0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Dr. Nele Hackländer, 13.06.2023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660232" y="6525344"/>
            <a:ext cx="1908212" cy="180000"/>
          </a:xfrm>
          <a:prstGeom prst="rect">
            <a:avLst/>
          </a:prstGeom>
        </p:spPr>
        <p:txBody>
          <a:bodyPr vert="horz" lIns="0" tIns="21600" rIns="0" bIns="0" rtlCol="0" anchor="t" anchorCtr="0"/>
          <a:lstStyle>
            <a:lvl1pPr algn="ctr">
              <a:defRPr sz="60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de-CH" dirty="0"/>
              <a:t>Universität Basel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68444" y="6525344"/>
            <a:ext cx="143756" cy="180000"/>
          </a:xfrm>
          <a:prstGeom prst="rect">
            <a:avLst/>
          </a:prstGeom>
        </p:spPr>
        <p:txBody>
          <a:bodyPr vert="horz" lIns="0" tIns="21600" rIns="0" bIns="0" rtlCol="0" anchor="t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B3811826-9277-4232-A2B5-17D05DFC7392}" type="slidenum">
              <a:rPr lang="de-CH" smtClean="0"/>
              <a:pPr/>
              <a:t>‹Nr.›</a:t>
            </a:fld>
            <a:endParaRPr lang="de-CH" dirty="0"/>
          </a:p>
        </p:txBody>
      </p:sp>
      <p:cxnSp>
        <p:nvCxnSpPr>
          <p:cNvPr id="10" name="Gerade Verbindung 9"/>
          <p:cNvCxnSpPr/>
          <p:nvPr/>
        </p:nvCxnSpPr>
        <p:spPr>
          <a:xfrm>
            <a:off x="432000" y="6453188"/>
            <a:ext cx="82802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0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54" r:id="rId9"/>
    <p:sldLayoutId id="2147483655" r:id="rId10"/>
  </p:sldLayoutIdLst>
  <p:hf hdr="0"/>
  <p:txStyles>
    <p:titleStyle>
      <a:lvl1pPr algn="l" defTabSz="914400" rtl="0" eaLnBrk="1" latinLnBrk="0" hangingPunct="1">
        <a:lnSpc>
          <a:spcPts val="2500"/>
        </a:lnSpc>
        <a:spcBef>
          <a:spcPct val="0"/>
        </a:spcBef>
        <a:buNone/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 smtClean="0"/>
              <a:t>Schüler*</a:t>
            </a:r>
            <a:r>
              <a:rPr lang="de-CH" dirty="0" err="1" smtClean="0"/>
              <a:t>innenstudium</a:t>
            </a:r>
            <a:r>
              <a:rPr lang="de-CH" dirty="0" smtClean="0"/>
              <a:t> </a:t>
            </a:r>
            <a:r>
              <a:rPr lang="de-CH" dirty="0"/>
              <a:t>an der Universität Basel</a:t>
            </a:r>
            <a:br>
              <a:rPr lang="de-CH" dirty="0"/>
            </a:br>
            <a:r>
              <a:rPr lang="de-CH" sz="2800" b="0" dirty="0"/>
              <a:t>Informationen </a:t>
            </a:r>
            <a:r>
              <a:rPr lang="de-CH" sz="2800" b="0" dirty="0" smtClean="0"/>
              <a:t>2023</a:t>
            </a:r>
            <a:endParaRPr lang="de-CH" b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71550" y="3573016"/>
            <a:ext cx="6800850" cy="324036"/>
          </a:xfrm>
        </p:spPr>
        <p:txBody>
          <a:bodyPr/>
          <a:lstStyle/>
          <a:p>
            <a:r>
              <a:rPr lang="de-CH" dirty="0" smtClean="0"/>
              <a:t>Dr. Nele Hackländer, Leiterin Student Services, 13.06.2023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6454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Zahlen und Entwicklung</a:t>
            </a:r>
            <a:endParaRPr lang="de-CH" b="0" dirty="0">
              <a:latin typeface="+mn-lt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Dr. Nele Hackländer, 13.06.2023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2</a:t>
            </a:fld>
            <a:endParaRPr lang="de-CH" dirty="0"/>
          </a:p>
        </p:txBody>
      </p:sp>
      <p:sp>
        <p:nvSpPr>
          <p:cNvPr id="6" name="Rechteck 5"/>
          <p:cNvSpPr/>
          <p:nvPr/>
        </p:nvSpPr>
        <p:spPr>
          <a:xfrm>
            <a:off x="683568" y="1556792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de-CH" dirty="0"/>
              <a:t>2005 auf Initiative des Gymnasiums Liestal gegründet als Pilotprojekt</a:t>
            </a:r>
            <a:br>
              <a:rPr lang="de-CH" dirty="0"/>
            </a:br>
            <a:r>
              <a:rPr lang="de-CH" dirty="0"/>
              <a:t>Teilnehmer aus BS und BL</a:t>
            </a:r>
            <a:endParaRPr lang="de-CH" sz="1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de-CH" dirty="0"/>
              <a:t>2009 Beschluss zur Fortführung und zum Ausbau</a:t>
            </a:r>
            <a:endParaRPr lang="de-CH" sz="1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de-CH" dirty="0"/>
              <a:t>2010 Beteiligte Kantone: BS, BL, AG und SO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de-CH" dirty="0"/>
              <a:t>seit 2012 Verzicht auf Gebühren seitens der Universität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de-CH" dirty="0"/>
              <a:t>stetig steigende Teilnehmerzahlen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de-CH" dirty="0"/>
              <a:t>stetig steigendes Angebot mit über 25 Fächern aller Fakultäten der Universität</a:t>
            </a:r>
          </a:p>
        </p:txBody>
      </p:sp>
    </p:spTree>
    <p:extLst>
      <p:ext uri="{BB962C8B-B14F-4D97-AF65-F5344CB8AC3E}">
        <p14:creationId xmlns:p14="http://schemas.microsoft.com/office/powerpoint/2010/main" val="2308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Teilnehmerzahlen seit 2010</a:t>
            </a:r>
            <a:endParaRPr lang="de-CH" b="0" dirty="0">
              <a:latin typeface="+mn-lt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Dr. Nele Hackländer, 13.06.2023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3</a:t>
            </a:fld>
            <a:endParaRPr lang="de-CH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950832"/>
              </p:ext>
            </p:extLst>
          </p:nvPr>
        </p:nvGraphicFramePr>
        <p:xfrm>
          <a:off x="1259632" y="980728"/>
          <a:ext cx="6096000" cy="529262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94810615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6093603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>
                          <a:solidFill>
                            <a:schemeClr val="tx1"/>
                          </a:solidFill>
                        </a:rPr>
                        <a:t>Jahr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>
                          <a:solidFill>
                            <a:schemeClr val="tx1"/>
                          </a:solidFill>
                        </a:rPr>
                        <a:t>Teilnehmer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247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816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318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559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587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603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29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591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5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121793"/>
                  </a:ext>
                </a:extLst>
              </a:tr>
              <a:tr h="396056"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800352"/>
                  </a:ext>
                </a:extLst>
              </a:tr>
              <a:tr h="396056"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02461"/>
                  </a:ext>
                </a:extLst>
              </a:tr>
              <a:tr h="396056"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604255"/>
                  </a:ext>
                </a:extLst>
              </a:tr>
              <a:tr h="3960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2022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714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63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Schüler*</a:t>
            </a:r>
            <a:r>
              <a:rPr lang="de-CH" dirty="0" err="1" smtClean="0"/>
              <a:t>innenstudium</a:t>
            </a:r>
            <a:r>
              <a:rPr lang="de-CH" dirty="0" smtClean="0"/>
              <a:t> </a:t>
            </a:r>
            <a:r>
              <a:rPr lang="de-CH" dirty="0" smtClean="0"/>
              <a:t>= Eintrittstür zum Studium </a:t>
            </a:r>
            <a:endParaRPr lang="de-CH" b="0" dirty="0">
              <a:latin typeface="+mn-lt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Dr. Nele Hackländer, 13.06.2023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4</a:t>
            </a:fld>
            <a:endParaRPr lang="de-CH" dirty="0"/>
          </a:p>
        </p:txBody>
      </p:sp>
      <p:sp>
        <p:nvSpPr>
          <p:cNvPr id="6" name="Rechteck 5"/>
          <p:cNvSpPr/>
          <p:nvPr/>
        </p:nvSpPr>
        <p:spPr>
          <a:xfrm>
            <a:off x="683568" y="1556792"/>
            <a:ext cx="813690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de-CH" dirty="0" smtClean="0"/>
              <a:t>Bis zu 50% der Schülerstudierenden ergreifen anschliessend das Studium an der Universität Basel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Die Universität Basel </a:t>
            </a:r>
            <a:r>
              <a:rPr lang="en-US" dirty="0" err="1" smtClean="0"/>
              <a:t>garantiert</a:t>
            </a:r>
            <a:r>
              <a:rPr lang="en-US" dirty="0" smtClean="0"/>
              <a:t> die </a:t>
            </a:r>
            <a:r>
              <a:rPr lang="en-US" dirty="0" err="1" smtClean="0"/>
              <a:t>Anerkennung</a:t>
            </a:r>
            <a:r>
              <a:rPr lang="en-US" dirty="0" smtClean="0"/>
              <a:t> der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Schülerstudium</a:t>
            </a:r>
            <a:r>
              <a:rPr lang="en-US" dirty="0" smtClean="0"/>
              <a:t> </a:t>
            </a:r>
            <a:r>
              <a:rPr lang="en-US" dirty="0" err="1" smtClean="0"/>
              <a:t>erworbenen</a:t>
            </a:r>
            <a:r>
              <a:rPr lang="en-US" dirty="0" smtClean="0"/>
              <a:t> </a:t>
            </a:r>
            <a:r>
              <a:rPr lang="en-US" dirty="0" err="1" smtClean="0"/>
              <a:t>Kreditpunkte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err="1" smtClean="0"/>
              <a:t>Möglichkeit</a:t>
            </a:r>
            <a:r>
              <a:rPr lang="en-US" dirty="0" smtClean="0"/>
              <a:t>,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Studienwahl</a:t>
            </a:r>
            <a:r>
              <a:rPr lang="en-US" dirty="0" smtClean="0"/>
              <a:t> </a:t>
            </a:r>
            <a:r>
              <a:rPr lang="en-US" dirty="0" err="1" smtClean="0"/>
              <a:t>besser</a:t>
            </a:r>
            <a:r>
              <a:rPr lang="en-US" dirty="0" smtClean="0"/>
              <a:t> </a:t>
            </a:r>
            <a:r>
              <a:rPr lang="en-US" dirty="0" err="1" smtClean="0"/>
              <a:t>treffen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können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err="1"/>
              <a:t>Möglichkeit</a:t>
            </a:r>
            <a:r>
              <a:rPr lang="en-US" dirty="0"/>
              <a:t>, das </a:t>
            </a:r>
            <a:r>
              <a:rPr lang="en-US" dirty="0" err="1"/>
              <a:t>Bachelorstudium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verkürzen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err="1" smtClean="0"/>
              <a:t>Besonders</a:t>
            </a:r>
            <a:r>
              <a:rPr lang="en-US" dirty="0" smtClean="0"/>
              <a:t> </a:t>
            </a:r>
            <a:r>
              <a:rPr lang="en-US" dirty="0" err="1" smtClean="0"/>
              <a:t>beliebt</a:t>
            </a:r>
            <a:r>
              <a:rPr lang="en-US" dirty="0" smtClean="0"/>
              <a:t>: </a:t>
            </a:r>
            <a:r>
              <a:rPr lang="de-CH" dirty="0"/>
              <a:t>Vorlesungen und Übungen in Biologie, Chemie, Mathematik, Physik und Nanowissenschaften, aber auch Lehrveranstaltungen in Geschichte, Philosophie und Rechtswissenschaften. 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5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Zeitplan und Abläufe 2022</a:t>
            </a:r>
            <a:br>
              <a:rPr lang="de-CH" dirty="0"/>
            </a:br>
            <a:r>
              <a:rPr lang="de-CH" b="0" dirty="0"/>
              <a:t>(</a:t>
            </a:r>
            <a:r>
              <a:rPr lang="de-CH" sz="2000" b="0" dirty="0"/>
              <a:t>koordiniert von J. </a:t>
            </a:r>
            <a:r>
              <a:rPr lang="de-CH" sz="2000" b="0" dirty="0" err="1"/>
              <a:t>Hindermann</a:t>
            </a:r>
            <a:r>
              <a:rPr lang="de-CH" b="0" dirty="0"/>
              <a:t>)</a:t>
            </a:r>
            <a:endParaRPr lang="de-CH" b="0" dirty="0">
              <a:latin typeface="+mn-lt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Dr. Nele Hackländer, 13.06.2023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5</a:t>
            </a:fld>
            <a:endParaRPr lang="de-CH" dirty="0"/>
          </a:p>
        </p:txBody>
      </p:sp>
      <p:sp>
        <p:nvSpPr>
          <p:cNvPr id="6" name="Rechteck 5"/>
          <p:cNvSpPr/>
          <p:nvPr/>
        </p:nvSpPr>
        <p:spPr>
          <a:xfrm>
            <a:off x="683568" y="1556792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de-CH" dirty="0" smtClean="0"/>
              <a:t>13.06.2023 </a:t>
            </a:r>
            <a:r>
              <a:rPr lang="de-CH" dirty="0"/>
              <a:t>	Infoveranstaltung Universität Basel, KH </a:t>
            </a:r>
            <a:r>
              <a:rPr lang="de-CH" dirty="0" smtClean="0"/>
              <a:t>001</a:t>
            </a:r>
            <a:endParaRPr lang="de-CH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de-CH" dirty="0" smtClean="0"/>
              <a:t>28.08.2023 </a:t>
            </a:r>
            <a:r>
              <a:rPr lang="de-CH" dirty="0"/>
              <a:t>	Anmeldeschluss bei den zuständigen Kontaktpersonen  		in den Gymnasien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de-CH" dirty="0"/>
              <a:t>in der Folge	Gespräche mit den </a:t>
            </a:r>
            <a:r>
              <a:rPr lang="de-CH" dirty="0" err="1"/>
              <a:t>FachbetreuerInnen</a:t>
            </a:r>
            <a:r>
              <a:rPr lang="de-CH" dirty="0"/>
              <a:t> der Universität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de-CH" dirty="0" smtClean="0"/>
              <a:t>18.09.2023</a:t>
            </a:r>
            <a:r>
              <a:rPr lang="de-CH" dirty="0"/>
              <a:t>	Vorlesungsbeginn Herbstsemester </a:t>
            </a:r>
            <a:r>
              <a:rPr lang="de-CH" dirty="0" smtClean="0"/>
              <a:t>2023, </a:t>
            </a:r>
            <a:r>
              <a:rPr lang="de-CH" dirty="0"/>
              <a:t>Abgabe der 			Belegscheine sollte erfolgt sein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de-CH" dirty="0" smtClean="0"/>
              <a:t>16.10.2023</a:t>
            </a:r>
            <a:r>
              <a:rPr lang="de-CH" dirty="0"/>
              <a:t>	Ende der Belegfrist (4 Wochen nach Vorlesungsbeginn)</a:t>
            </a:r>
          </a:p>
          <a:p>
            <a:pPr>
              <a:lnSpc>
                <a:spcPct val="150000"/>
              </a:lnSpc>
              <a:defRPr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86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Lehrveranstaltungen aus mehr als 35 Fächern</a:t>
            </a:r>
            <a:endParaRPr lang="de-CH" b="0" dirty="0">
              <a:latin typeface="+mn-lt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Dr. Nele Hackländer, 13.06.2023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6</a:t>
            </a:fld>
            <a:endParaRPr lang="de-CH" dirty="0"/>
          </a:p>
        </p:txBody>
      </p:sp>
      <p:sp>
        <p:nvSpPr>
          <p:cNvPr id="6" name="Rechteck 5"/>
          <p:cNvSpPr/>
          <p:nvPr/>
        </p:nvSpPr>
        <p:spPr>
          <a:xfrm>
            <a:off x="683568" y="1556792"/>
            <a:ext cx="813690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err="1" smtClean="0"/>
              <a:t>Liste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empfohlenen</a:t>
            </a:r>
            <a:r>
              <a:rPr lang="en-US" dirty="0" smtClean="0"/>
              <a:t> </a:t>
            </a:r>
            <a:r>
              <a:rPr lang="en-US" dirty="0" err="1" smtClean="0"/>
              <a:t>Lehrveranstaltungen</a:t>
            </a:r>
            <a:r>
              <a:rPr lang="en-US" dirty="0" smtClean="0"/>
              <a:t> (oft </a:t>
            </a:r>
            <a:r>
              <a:rPr lang="en-US" dirty="0" err="1" smtClean="0"/>
              <a:t>Einführungs-veranstaltungen</a:t>
            </a:r>
            <a:r>
              <a:rPr lang="en-US" dirty="0" smtClean="0"/>
              <a:t>) und </a:t>
            </a:r>
            <a:r>
              <a:rPr lang="en-US" dirty="0" err="1" smtClean="0"/>
              <a:t>Sprachkurse</a:t>
            </a:r>
            <a:r>
              <a:rPr lang="en-US" dirty="0" smtClean="0"/>
              <a:t> am </a:t>
            </a:r>
            <a:r>
              <a:rPr lang="en-US" dirty="0" err="1" smtClean="0"/>
              <a:t>Sprachenzentrum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err="1" smtClean="0"/>
              <a:t>Keine</a:t>
            </a:r>
            <a:r>
              <a:rPr lang="en-US" dirty="0" smtClean="0"/>
              <a:t> </a:t>
            </a:r>
            <a:r>
              <a:rPr lang="en-US" dirty="0" err="1" smtClean="0"/>
              <a:t>Nachteile</a:t>
            </a:r>
            <a:r>
              <a:rPr lang="en-US" dirty="0" smtClean="0"/>
              <a:t> </a:t>
            </a:r>
            <a:r>
              <a:rPr lang="en-US" dirty="0" err="1" smtClean="0"/>
              <a:t>bei</a:t>
            </a:r>
            <a:r>
              <a:rPr lang="en-US" dirty="0" smtClean="0"/>
              <a:t> </a:t>
            </a:r>
            <a:r>
              <a:rPr lang="en-US" dirty="0" err="1" smtClean="0"/>
              <a:t>Nichtbestehen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Belegung </a:t>
            </a:r>
            <a:r>
              <a:rPr lang="en-US" dirty="0" err="1" smtClean="0"/>
              <a:t>d.h</a:t>
            </a:r>
            <a:r>
              <a:rPr lang="en-US" dirty="0" smtClean="0"/>
              <a:t>. </a:t>
            </a:r>
            <a:r>
              <a:rPr lang="en-US" dirty="0" err="1" smtClean="0"/>
              <a:t>Buchung</a:t>
            </a:r>
            <a:r>
              <a:rPr lang="en-US" dirty="0" smtClean="0"/>
              <a:t> der </a:t>
            </a:r>
            <a:r>
              <a:rPr lang="en-US" dirty="0" err="1" smtClean="0"/>
              <a:t>Lehrveranstaltungen</a:t>
            </a:r>
            <a:r>
              <a:rPr lang="en-US" dirty="0" smtClean="0"/>
              <a:t> </a:t>
            </a:r>
            <a:r>
              <a:rPr lang="en-US" dirty="0" err="1" smtClean="0"/>
              <a:t>mittels</a:t>
            </a:r>
            <a:r>
              <a:rPr lang="en-US" dirty="0" smtClean="0"/>
              <a:t> </a:t>
            </a:r>
            <a:r>
              <a:rPr lang="en-US" dirty="0" err="1" smtClean="0"/>
              <a:t>Belegschein</a:t>
            </a:r>
            <a:r>
              <a:rPr lang="en-US" dirty="0" smtClean="0"/>
              <a:t> an das Studiensekretariat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err="1" smtClean="0"/>
              <a:t>Belegschein</a:t>
            </a:r>
            <a:r>
              <a:rPr lang="en-US" dirty="0" smtClean="0"/>
              <a:t> </a:t>
            </a:r>
            <a:r>
              <a:rPr lang="en-US" dirty="0" err="1" smtClean="0"/>
              <a:t>sollte</a:t>
            </a:r>
            <a:r>
              <a:rPr lang="en-US" dirty="0" smtClean="0"/>
              <a:t> </a:t>
            </a:r>
            <a:r>
              <a:rPr lang="en-US" dirty="0" err="1" smtClean="0"/>
              <a:t>bis</a:t>
            </a:r>
            <a:r>
              <a:rPr lang="en-US" dirty="0" smtClean="0"/>
              <a:t> </a:t>
            </a:r>
            <a:r>
              <a:rPr lang="en-US" dirty="0" err="1" smtClean="0"/>
              <a:t>Anfang</a:t>
            </a:r>
            <a:r>
              <a:rPr lang="en-US" dirty="0" smtClean="0"/>
              <a:t> Semester </a:t>
            </a:r>
            <a:r>
              <a:rPr lang="en-US" dirty="0" err="1" smtClean="0"/>
              <a:t>im</a:t>
            </a:r>
            <a:r>
              <a:rPr lang="en-US" dirty="0" smtClean="0"/>
              <a:t> Studiensekretariat </a:t>
            </a:r>
            <a:r>
              <a:rPr lang="en-US" dirty="0" err="1" smtClean="0"/>
              <a:t>vorliegen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stud.unibas.ch – </a:t>
            </a:r>
            <a:r>
              <a:rPr lang="en-US" dirty="0" err="1" smtClean="0"/>
              <a:t>Adresse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err="1" smtClean="0"/>
              <a:t>Zugang</a:t>
            </a:r>
            <a:r>
              <a:rPr lang="en-US" dirty="0" smtClean="0"/>
              <a:t> </a:t>
            </a:r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jeweiligen</a:t>
            </a:r>
            <a:r>
              <a:rPr lang="en-US" dirty="0" smtClean="0"/>
              <a:t> Workspace in “ADAM”, wo </a:t>
            </a:r>
            <a:r>
              <a:rPr lang="en-US" dirty="0" err="1" smtClean="0"/>
              <a:t>Lehrmaterialien</a:t>
            </a:r>
            <a:r>
              <a:rPr lang="en-US" dirty="0" smtClean="0"/>
              <a:t> </a:t>
            </a:r>
            <a:r>
              <a:rPr lang="en-US" dirty="0" err="1" smtClean="0"/>
              <a:t>liegen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2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VVOnline</a:t>
            </a:r>
            <a:r>
              <a:rPr lang="de-CH" dirty="0"/>
              <a:t> – Angaben zur Durchführung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Dr. Nele Hackländer, 13.06.2023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7</a:t>
            </a:fld>
            <a:endParaRPr lang="de-CH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19" y="976762"/>
            <a:ext cx="7627937" cy="228683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418517"/>
            <a:ext cx="6722299" cy="310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21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Vielen Dank</a:t>
            </a:r>
            <a:br>
              <a:rPr lang="de-CH" dirty="0"/>
            </a:br>
            <a:r>
              <a:rPr lang="de-CH" b="0" dirty="0"/>
              <a:t>für Ihre Aufmerksamkeit.</a:t>
            </a:r>
            <a:br>
              <a:rPr lang="de-CH" b="0" dirty="0"/>
            </a:br>
            <a:r>
              <a:rPr lang="de-CH" b="0" dirty="0"/>
              <a:t/>
            </a:r>
            <a:br>
              <a:rPr lang="de-CH" b="0" dirty="0"/>
            </a:b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927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_basel_V01_de">
  <a:themeElements>
    <a:clrScheme name="Uni Basel">
      <a:dk1>
        <a:srgbClr val="000000"/>
      </a:dk1>
      <a:lt1>
        <a:srgbClr val="FFFFFF"/>
      </a:lt1>
      <a:dk2>
        <a:srgbClr val="006E6E"/>
      </a:dk2>
      <a:lt2>
        <a:srgbClr val="BEC3C8"/>
      </a:lt2>
      <a:accent1>
        <a:srgbClr val="A5D7D2"/>
      </a:accent1>
      <a:accent2>
        <a:srgbClr val="1EA5A5"/>
      </a:accent2>
      <a:accent3>
        <a:srgbClr val="2D373C"/>
      </a:accent3>
      <a:accent4>
        <a:srgbClr val="8C9196"/>
      </a:accent4>
      <a:accent5>
        <a:srgbClr val="D20537"/>
      </a:accent5>
      <a:accent6>
        <a:srgbClr val="EB829B"/>
      </a:accent6>
      <a:hlink>
        <a:srgbClr val="000000"/>
      </a:hlink>
      <a:folHlink>
        <a:srgbClr val="000000"/>
      </a:folHlink>
    </a:clrScheme>
    <a:fontScheme name="Uni Basel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ts val="2200"/>
          </a:lnSpc>
          <a:defRPr dirty="0"/>
        </a:defPPr>
      </a:lstStyle>
    </a:txDef>
  </a:objectDefaults>
  <a:extraClrSchemeLst>
    <a:extraClrScheme>
      <a:clrScheme name="Uni Basel">
        <a:dk1>
          <a:srgbClr val="000000"/>
        </a:dk1>
        <a:lt1>
          <a:srgbClr val="FFFFFF"/>
        </a:lt1>
        <a:dk2>
          <a:srgbClr val="006E6E"/>
        </a:dk2>
        <a:lt2>
          <a:srgbClr val="BEC3C8"/>
        </a:lt2>
        <a:accent1>
          <a:srgbClr val="A5D7D2"/>
        </a:accent1>
        <a:accent2>
          <a:srgbClr val="1EA5A5"/>
        </a:accent2>
        <a:accent3>
          <a:srgbClr val="2D373C"/>
        </a:accent3>
        <a:accent4>
          <a:srgbClr val="8C9196"/>
        </a:accent4>
        <a:accent5>
          <a:srgbClr val="D20537"/>
        </a:accent5>
        <a:accent6>
          <a:srgbClr val="EB829B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369</Words>
  <Application>Microsoft Office PowerPoint</Application>
  <PresentationFormat>Bildschirmpräsentation (4:3)</PresentationFormat>
  <Paragraphs>77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Georgia</vt:lpstr>
      <vt:lpstr>uni_basel_V01_de</vt:lpstr>
      <vt:lpstr>Schüler*innenstudium an der Universität Basel Informationen 2023</vt:lpstr>
      <vt:lpstr>Zahlen und Entwicklung</vt:lpstr>
      <vt:lpstr>Teilnehmerzahlen seit 2010</vt:lpstr>
      <vt:lpstr>Schüler*innenstudium = Eintrittstür zum Studium </vt:lpstr>
      <vt:lpstr>Zeitplan und Abläufe 2022 (koordiniert von J. Hindermann)</vt:lpstr>
      <vt:lpstr>Lehrveranstaltungen aus mehr als 35 Fächern</vt:lpstr>
      <vt:lpstr>VVOnline – Angaben zur Durchführung</vt:lpstr>
      <vt:lpstr>Vielen Dank für Ihre Aufmerksamkeit.  </vt:lpstr>
    </vt:vector>
  </TitlesOfParts>
  <Company>Universität Basel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Studienadministration Universität Basel</dc:title>
  <dc:creator>Hackländer Nele</dc:creator>
  <cp:lastModifiedBy>Nele Hackländer</cp:lastModifiedBy>
  <cp:revision>126</cp:revision>
  <cp:lastPrinted>2016-02-26T10:38:51Z</cp:lastPrinted>
  <dcterms:created xsi:type="dcterms:W3CDTF">2015-04-15T07:40:01Z</dcterms:created>
  <dcterms:modified xsi:type="dcterms:W3CDTF">2023-06-05T11:25:57Z</dcterms:modified>
</cp:coreProperties>
</file>